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6" r:id="rId1"/>
  </p:sldMasterIdLst>
  <p:notesMasterIdLst>
    <p:notesMasterId r:id="rId40"/>
  </p:notesMasterIdLst>
  <p:handoutMasterIdLst>
    <p:handoutMasterId r:id="rId41"/>
  </p:handoutMasterIdLst>
  <p:sldIdLst>
    <p:sldId id="270" r:id="rId2"/>
    <p:sldId id="368" r:id="rId3"/>
    <p:sldId id="369" r:id="rId4"/>
    <p:sldId id="370" r:id="rId5"/>
    <p:sldId id="364" r:id="rId6"/>
    <p:sldId id="361" r:id="rId7"/>
    <p:sldId id="362" r:id="rId8"/>
    <p:sldId id="365" r:id="rId9"/>
    <p:sldId id="366" r:id="rId10"/>
    <p:sldId id="367" r:id="rId11"/>
    <p:sldId id="372" r:id="rId12"/>
    <p:sldId id="371" r:id="rId13"/>
    <p:sldId id="374" r:id="rId14"/>
    <p:sldId id="373" r:id="rId15"/>
    <p:sldId id="375" r:id="rId16"/>
    <p:sldId id="376" r:id="rId17"/>
    <p:sldId id="382" r:id="rId18"/>
    <p:sldId id="378" r:id="rId19"/>
    <p:sldId id="383" r:id="rId20"/>
    <p:sldId id="385" r:id="rId21"/>
    <p:sldId id="386" r:id="rId22"/>
    <p:sldId id="387" r:id="rId23"/>
    <p:sldId id="391" r:id="rId24"/>
    <p:sldId id="389" r:id="rId25"/>
    <p:sldId id="390" r:id="rId26"/>
    <p:sldId id="392" r:id="rId27"/>
    <p:sldId id="384" r:id="rId28"/>
    <p:sldId id="380" r:id="rId29"/>
    <p:sldId id="381" r:id="rId30"/>
    <p:sldId id="395" r:id="rId31"/>
    <p:sldId id="396" r:id="rId32"/>
    <p:sldId id="397" r:id="rId33"/>
    <p:sldId id="398" r:id="rId34"/>
    <p:sldId id="399" r:id="rId35"/>
    <p:sldId id="401" r:id="rId36"/>
    <p:sldId id="403" r:id="rId37"/>
    <p:sldId id="405" r:id="rId38"/>
    <p:sldId id="291" r:id="rId39"/>
  </p:sldIdLst>
  <p:sldSz cx="1343977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674" userDrawn="1">
          <p15:clr>
            <a:srgbClr val="A4A3A4"/>
          </p15:clr>
        </p15:guide>
        <p15:guide id="4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50021"/>
    <a:srgbClr val="FF0000"/>
    <a:srgbClr val="F5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10" autoAdjust="0"/>
    <p:restoredTop sz="86449" autoAdjust="0"/>
  </p:normalViewPr>
  <p:slideViewPr>
    <p:cSldViewPr>
      <p:cViewPr varScale="1">
        <p:scale>
          <a:sx n="62" d="100"/>
          <a:sy n="62" d="100"/>
        </p:scale>
        <p:origin x="96" y="6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529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940" y="-102"/>
      </p:cViewPr>
      <p:guideLst>
        <p:guide orient="horz" pos="2880"/>
        <p:guide pos="2160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Trwanie%20zycia%20w%20zdrowi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Zgony-przyczyn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Zgony-przyczyn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zgony%20niemowl&#261;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Liczba%20lekarz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Przedszkol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Matury-zdawalnosc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Szkoly-ponadpodstawow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Szkoly-ponadpodstawow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Studenci-absolwenc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Edukacja\Studenci-absolwenc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Ksztlcenie-doroslych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BAEL-wyksztalceni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BAEL-wskaznik%20zatrudnieni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Bezrobocie%20rejestrowan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BAEL-stopa%20bezroboci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Bezr-rejestr-dlugookresow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Przedsiebiorczosc-osfizyczne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Zaufani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Organizacja-pozarzadow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Frekwencja%20wyborcz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Liczba-struktura-ludnosc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Migracje-wewn_i_zag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Demografia\Migracje%20czasow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osia%20-%20Dokumenty\DOKUMENTY\Artykuly-moje\2021\Urz&#261;d%20Marszalkowski\dane-aktualne\Trwanie%20zyci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28691706927455E-2"/>
          <c:y val="3.5625268689952326E-2"/>
          <c:w val="0.79420129495121161"/>
          <c:h val="0.74725996628393943"/>
        </c:manualLayout>
      </c:layout>
      <c:lineChart>
        <c:grouping val="standard"/>
        <c:varyColors val="0"/>
        <c:ser>
          <c:idx val="1"/>
          <c:order val="1"/>
          <c:tx>
            <c:strRef>
              <c:f>TABLICA!$B$13</c:f>
              <c:strCache>
                <c:ptCount val="1"/>
                <c:pt idx="0">
                  <c:v>PODKARPACKIE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1610896289213304E-2"/>
                  <c:y val="2.444081575348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FB-4EB5-A0B0-470806366CF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FB-4EB5-A0B0-470806366CFB}"/>
                </c:ext>
              </c:extLst>
            </c:dLbl>
            <c:dLbl>
              <c:idx val="4"/>
              <c:layout>
                <c:manualLayout>
                  <c:x val="-4.9545074806410391E-2"/>
                  <c:y val="-4.3942813815846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FB-4EB5-A0B0-470806366CFB}"/>
                </c:ext>
              </c:extLst>
            </c:dLbl>
            <c:dLbl>
              <c:idx val="5"/>
              <c:layout>
                <c:manualLayout>
                  <c:x val="-5.1043362563241816E-3"/>
                  <c:y val="-5.154099487910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B-4EB5-A0B0-470806366CF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FB-4EB5-A0B0-470806366CF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B-4EB5-A0B0-470806366CFB}"/>
                </c:ext>
              </c:extLst>
            </c:dLbl>
            <c:dLbl>
              <c:idx val="8"/>
              <c:layout>
                <c:manualLayout>
                  <c:x val="-6.859110561359022E-2"/>
                  <c:y val="-6.1671902963450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B-4EB5-A0B0-470806366CFB}"/>
                </c:ext>
              </c:extLst>
            </c:dLbl>
            <c:dLbl>
              <c:idx val="9"/>
              <c:layout>
                <c:manualLayout>
                  <c:x val="8.8627530022742321E-3"/>
                  <c:y val="-4.3942813815846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B-4EB5-A0B0-470806366CFB}"/>
                </c:ext>
              </c:extLst>
            </c:dLbl>
            <c:dLbl>
              <c:idx val="10"/>
              <c:layout>
                <c:manualLayout>
                  <c:x val="-3.430825016066661E-2"/>
                  <c:y val="4.470263192217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B-4EB5-A0B0-470806366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TABLICA!$C$11:$M$11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TABLICA!$C$13:$M$13</c:f>
              <c:numCache>
                <c:formatCode>#,##0</c:formatCode>
                <c:ptCount val="11"/>
                <c:pt idx="0">
                  <c:v>2127.9479999999999</c:v>
                </c:pt>
                <c:pt idx="1">
                  <c:v>2128.6869999999999</c:v>
                </c:pt>
                <c:pt idx="2">
                  <c:v>2129.951</c:v>
                </c:pt>
                <c:pt idx="3">
                  <c:v>2129.2939999999999</c:v>
                </c:pt>
                <c:pt idx="4">
                  <c:v>2129.1869999999999</c:v>
                </c:pt>
                <c:pt idx="5">
                  <c:v>2127.6570000000002</c:v>
                </c:pt>
                <c:pt idx="6">
                  <c:v>2127.6559999999999</c:v>
                </c:pt>
                <c:pt idx="7">
                  <c:v>2129.1379999999999</c:v>
                </c:pt>
                <c:pt idx="8">
                  <c:v>2129.0149999999999</c:v>
                </c:pt>
                <c:pt idx="9">
                  <c:v>2127.1640000000002</c:v>
                </c:pt>
                <c:pt idx="10">
                  <c:v>2121.2289999999998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4FB-4EB5-A0B0-470806366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74248"/>
        <c:axId val="281875424"/>
      </c:lineChart>
      <c:lineChart>
        <c:grouping val="standard"/>
        <c:varyColors val="0"/>
        <c:ser>
          <c:idx val="0"/>
          <c:order val="0"/>
          <c:tx>
            <c:strRef>
              <c:f>TABLICA!$B$12</c:f>
              <c:strCache>
                <c:ptCount val="1"/>
                <c:pt idx="0">
                  <c:v>POLSKA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93028322440089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FB-4EB5-A0B0-470806366CF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FB-4EB5-A0B0-470806366CF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FB-4EB5-A0B0-470806366CF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FB-4EB5-A0B0-470806366C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FB-4EB5-A0B0-470806366CFB}"/>
                </c:ext>
              </c:extLst>
            </c:dLbl>
            <c:dLbl>
              <c:idx val="5"/>
              <c:layout>
                <c:manualLayout>
                  <c:x val="-4.793028322440087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FB-4EB5-A0B0-470806366CF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FB-4EB5-A0B0-470806366CF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FB-4EB5-A0B0-470806366CF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FB-4EB5-A0B0-470806366CF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FB-4EB5-A0B0-470806366CFB}"/>
                </c:ext>
              </c:extLst>
            </c:dLbl>
            <c:dLbl>
              <c:idx val="10"/>
              <c:layout>
                <c:manualLayout>
                  <c:x val="-0.14379084967320269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FB-4EB5-A0B0-470806366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TABLICA!$C$11:$M$11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TABLICA!$C$12:$M$12</c:f>
              <c:numCache>
                <c:formatCode>#,##0</c:formatCode>
                <c:ptCount val="11"/>
                <c:pt idx="0">
                  <c:v>38529.866000000002</c:v>
                </c:pt>
                <c:pt idx="1">
                  <c:v>38538.447</c:v>
                </c:pt>
                <c:pt idx="2">
                  <c:v>38533.298999999999</c:v>
                </c:pt>
                <c:pt idx="3">
                  <c:v>38495.659</c:v>
                </c:pt>
                <c:pt idx="4">
                  <c:v>38478.601999999999</c:v>
                </c:pt>
                <c:pt idx="5">
                  <c:v>38437.239000000001</c:v>
                </c:pt>
                <c:pt idx="6">
                  <c:v>38432.991999999998</c:v>
                </c:pt>
                <c:pt idx="7">
                  <c:v>38433.557999999997</c:v>
                </c:pt>
                <c:pt idx="8">
                  <c:v>38411.148000000001</c:v>
                </c:pt>
                <c:pt idx="9">
                  <c:v>38382.576000000001</c:v>
                </c:pt>
                <c:pt idx="10">
                  <c:v>38265.012999999999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4FB-4EB5-A0B0-470806366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72288"/>
        <c:axId val="281873464"/>
      </c:lineChart>
      <c:catAx>
        <c:axId val="2818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1875424"/>
        <c:crosses val="autoZero"/>
        <c:auto val="1"/>
        <c:lblAlgn val="ctr"/>
        <c:lblOffset val="100"/>
        <c:noMultiLvlLbl val="0"/>
      </c:catAx>
      <c:valAx>
        <c:axId val="28187542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1874248"/>
        <c:crosses val="autoZero"/>
        <c:crossBetween val="between"/>
      </c:valAx>
      <c:valAx>
        <c:axId val="2818734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1872288"/>
        <c:crosses val="max"/>
        <c:crossBetween val="between"/>
      </c:valAx>
      <c:catAx>
        <c:axId val="28187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873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8419544975482"/>
          <c:y val="0.91213215205682618"/>
          <c:w val="0.62098555615942574"/>
          <c:h val="7.1345588426612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 dirty="0"/>
              <a:t>Przeciętne trwanie życia w zdrowiu</a:t>
            </a:r>
          </a:p>
        </c:rich>
      </c:tx>
      <c:layout>
        <c:manualLayout>
          <c:xMode val="edge"/>
          <c:yMode val="edge"/>
          <c:x val="0.23293786260401081"/>
          <c:y val="2.5650768518024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379273154353702"/>
          <c:y val="0.25117529105121383"/>
          <c:w val="0.86101165527062651"/>
          <c:h val="0.52317213313838085"/>
        </c:manualLayout>
      </c:layout>
      <c:lineChart>
        <c:grouping val="standard"/>
        <c:varyColors val="0"/>
        <c:ser>
          <c:idx val="0"/>
          <c:order val="0"/>
          <c:tx>
            <c:strRef>
              <c:f>TABLICA!$B$12</c:f>
              <c:strCache>
                <c:ptCount val="1"/>
                <c:pt idx="0">
                  <c:v>POLSKA (m)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TABLICA!$C$11:$L$11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TABLICA!$C$12:$L$12</c:f>
              <c:numCache>
                <c:formatCode>#\ ##0.0</c:formatCode>
                <c:ptCount val="10"/>
                <c:pt idx="0">
                  <c:v>58</c:v>
                </c:pt>
                <c:pt idx="1">
                  <c:v>58.2</c:v>
                </c:pt>
                <c:pt idx="2">
                  <c:v>58.5</c:v>
                </c:pt>
                <c:pt idx="3">
                  <c:v>58.7</c:v>
                </c:pt>
                <c:pt idx="4">
                  <c:v>58.9</c:v>
                </c:pt>
                <c:pt idx="5">
                  <c:v>59</c:v>
                </c:pt>
                <c:pt idx="6">
                  <c:v>59.6</c:v>
                </c:pt>
                <c:pt idx="7">
                  <c:v>59.7</c:v>
                </c:pt>
                <c:pt idx="8">
                  <c:v>59.8</c:v>
                </c:pt>
                <c:pt idx="9">
                  <c:v>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C-4D92-A849-21C03EAD0CAC}"/>
            </c:ext>
          </c:extLst>
        </c:ser>
        <c:ser>
          <c:idx val="1"/>
          <c:order val="1"/>
          <c:tx>
            <c:strRef>
              <c:f>TABLICA!$B$13</c:f>
              <c:strCache>
                <c:ptCount val="1"/>
                <c:pt idx="0">
                  <c:v>PODKARPACKIE (m)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TABLICA!$C$11:$L$11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TABLICA!$C$13:$L$13</c:f>
              <c:numCache>
                <c:formatCode>#\ ##0.0</c:formatCode>
                <c:ptCount val="10"/>
                <c:pt idx="0">
                  <c:v>59.7</c:v>
                </c:pt>
                <c:pt idx="1">
                  <c:v>59.2</c:v>
                </c:pt>
                <c:pt idx="2">
                  <c:v>58.7</c:v>
                </c:pt>
                <c:pt idx="3">
                  <c:v>58.8</c:v>
                </c:pt>
                <c:pt idx="4">
                  <c:v>58.5</c:v>
                </c:pt>
                <c:pt idx="5">
                  <c:v>58.7</c:v>
                </c:pt>
                <c:pt idx="6">
                  <c:v>59.5</c:v>
                </c:pt>
                <c:pt idx="7">
                  <c:v>60.5</c:v>
                </c:pt>
                <c:pt idx="8">
                  <c:v>60.6</c:v>
                </c:pt>
                <c:pt idx="9">
                  <c:v>60.2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C-4D92-A849-21C03EAD0CAC}"/>
            </c:ext>
          </c:extLst>
        </c:ser>
        <c:ser>
          <c:idx val="2"/>
          <c:order val="2"/>
          <c:tx>
            <c:strRef>
              <c:f>TABLICA!$B$14</c:f>
              <c:strCache>
                <c:ptCount val="1"/>
                <c:pt idx="0">
                  <c:v>POLSKA (k)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289032820307124E-2"/>
                  <c:y val="3.560665896590892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C-4D92-A849-21C03EAD0CAC}"/>
                </c:ext>
              </c:extLst>
            </c:dLbl>
            <c:dLbl>
              <c:idx val="5"/>
              <c:layout>
                <c:manualLayout>
                  <c:x val="-5.5126991661821126E-2"/>
                  <c:y val="9.2652028449693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3C-4D92-A849-21C03EAD0CAC}"/>
                </c:ext>
              </c:extLst>
            </c:dLbl>
            <c:dLbl>
              <c:idx val="6"/>
              <c:layout>
                <c:manualLayout>
                  <c:x val="-5.054597108257821E-2"/>
                  <c:y val="8.1088592761744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C-4D92-A849-21C03EAD0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TABLICA!$C$11:$L$11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TABLICA!$C$14:$L$14</c:f>
              <c:numCache>
                <c:formatCode>#\ ##0.0</c:formatCode>
                <c:ptCount val="10"/>
                <c:pt idx="0">
                  <c:v>61.6</c:v>
                </c:pt>
                <c:pt idx="1">
                  <c:v>61.9</c:v>
                </c:pt>
                <c:pt idx="2">
                  <c:v>62.1</c:v>
                </c:pt>
                <c:pt idx="3">
                  <c:v>62.1</c:v>
                </c:pt>
                <c:pt idx="4">
                  <c:v>62.2</c:v>
                </c:pt>
                <c:pt idx="5">
                  <c:v>62.4</c:v>
                </c:pt>
                <c:pt idx="6">
                  <c:v>63</c:v>
                </c:pt>
                <c:pt idx="7">
                  <c:v>63.1</c:v>
                </c:pt>
                <c:pt idx="8">
                  <c:v>63.3</c:v>
                </c:pt>
                <c:pt idx="9">
                  <c:v>63.3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3C-4D92-A849-21C03EAD0CAC}"/>
            </c:ext>
          </c:extLst>
        </c:ser>
        <c:ser>
          <c:idx val="3"/>
          <c:order val="3"/>
          <c:tx>
            <c:strRef>
              <c:f>TABLICA!$B$15</c:f>
              <c:strCache>
                <c:ptCount val="1"/>
                <c:pt idx="0">
                  <c:v>PODKARPACKIE (k)</c:v>
                </c:pt>
              </c:strCache>
            </c:strRef>
          </c:tx>
          <c:spPr>
            <a:ln w="57150" cap="rnd">
              <a:solidFill>
                <a:srgbClr val="000066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TABLICA!$C$11:$L$11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TABLICA!$C$15:$L$15</c:f>
              <c:numCache>
                <c:formatCode>#\ ##0.0</c:formatCode>
                <c:ptCount val="10"/>
                <c:pt idx="0">
                  <c:v>63.5</c:v>
                </c:pt>
                <c:pt idx="1">
                  <c:v>63.1</c:v>
                </c:pt>
                <c:pt idx="2">
                  <c:v>62.7</c:v>
                </c:pt>
                <c:pt idx="3">
                  <c:v>62.1</c:v>
                </c:pt>
                <c:pt idx="4">
                  <c:v>61.7</c:v>
                </c:pt>
                <c:pt idx="5">
                  <c:v>61.3</c:v>
                </c:pt>
                <c:pt idx="6">
                  <c:v>62.4</c:v>
                </c:pt>
                <c:pt idx="7">
                  <c:v>63</c:v>
                </c:pt>
                <c:pt idx="8">
                  <c:v>63.1</c:v>
                </c:pt>
                <c:pt idx="9">
                  <c:v>63.3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3C-4D92-A849-21C03EAD0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857392"/>
        <c:axId val="283860528"/>
      </c:lineChart>
      <c:catAx>
        <c:axId val="28385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60528"/>
        <c:crosses val="autoZero"/>
        <c:auto val="1"/>
        <c:lblAlgn val="ctr"/>
        <c:lblOffset val="100"/>
        <c:noMultiLvlLbl val="0"/>
      </c:catAx>
      <c:valAx>
        <c:axId val="28386052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solidFill>
                  <a:schemeClr val="tx1"/>
                </a:solidFill>
              </a:rPr>
              <a:t>Odsetek zgonów z powodu nowotworów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TABLICA!$B$65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TABLICA!$C$25:$L$25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TABLICA!$C$65:$L$65</c:f>
              <c:numCache>
                <c:formatCode>#\ ##0.0</c:formatCode>
                <c:ptCount val="10"/>
                <c:pt idx="0">
                  <c:v>25.382188660899708</c:v>
                </c:pt>
                <c:pt idx="1">
                  <c:v>25.568240830250787</c:v>
                </c:pt>
                <c:pt idx="2">
                  <c:v>25.662702579082509</c:v>
                </c:pt>
                <c:pt idx="3">
                  <c:v>25.542973106952534</c:v>
                </c:pt>
                <c:pt idx="4">
                  <c:v>26.647222731341657</c:v>
                </c:pt>
                <c:pt idx="5">
                  <c:v>26.705847498613647</c:v>
                </c:pt>
                <c:pt idx="6">
                  <c:v>27.305036738838531</c:v>
                </c:pt>
                <c:pt idx="7">
                  <c:v>26.545977182687437</c:v>
                </c:pt>
                <c:pt idx="8">
                  <c:v>26.382423949782712</c:v>
                </c:pt>
                <c:pt idx="9">
                  <c:v>26.531513830548022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C5-45CD-8380-86A5EED0D715}"/>
            </c:ext>
          </c:extLst>
        </c:ser>
        <c:ser>
          <c:idx val="1"/>
          <c:order val="1"/>
          <c:tx>
            <c:strRef>
              <c:f>TABLICA!$B$66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TABLICA!$C$25:$L$25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TABLICA!$C$66:$L$66</c:f>
              <c:numCache>
                <c:formatCode>#\ ##0.0</c:formatCode>
                <c:ptCount val="10"/>
                <c:pt idx="0">
                  <c:v>23.206474190726158</c:v>
                </c:pt>
                <c:pt idx="1">
                  <c:v>23.075656088722962</c:v>
                </c:pt>
                <c:pt idx="2">
                  <c:v>23.535485273339855</c:v>
                </c:pt>
                <c:pt idx="3">
                  <c:v>23.116226536868712</c:v>
                </c:pt>
                <c:pt idx="4">
                  <c:v>23.217689668318719</c:v>
                </c:pt>
                <c:pt idx="5">
                  <c:v>23.51820382100005</c:v>
                </c:pt>
                <c:pt idx="6">
                  <c:v>25.807464796105325</c:v>
                </c:pt>
                <c:pt idx="7">
                  <c:v>25.084079267346201</c:v>
                </c:pt>
                <c:pt idx="8">
                  <c:v>25.550010185373804</c:v>
                </c:pt>
                <c:pt idx="9">
                  <c:v>25.168505666783165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C5-45CD-8380-86A5EED0D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853472"/>
        <c:axId val="283858176"/>
      </c:lineChart>
      <c:catAx>
        <c:axId val="2838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8176"/>
        <c:crosses val="autoZero"/>
        <c:auto val="1"/>
        <c:lblAlgn val="ctr"/>
        <c:lblOffset val="100"/>
        <c:noMultiLvlLbl val="0"/>
      </c:catAx>
      <c:valAx>
        <c:axId val="283858176"/>
        <c:scaling>
          <c:orientation val="minMax"/>
          <c:min val="1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 dirty="0">
                <a:solidFill>
                  <a:schemeClr val="tx1"/>
                </a:solidFill>
              </a:rPr>
              <a:t>Odsetek zgonów z powodu chorób układu krążenia</a:t>
            </a:r>
          </a:p>
        </c:rich>
      </c:tx>
      <c:layout>
        <c:manualLayout>
          <c:xMode val="edge"/>
          <c:yMode val="edge"/>
          <c:x val="0.1892541040413499"/>
          <c:y val="4.59153754323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9.1206036745406824E-2"/>
          <c:y val="0.25971158395511912"/>
          <c:w val="0.8782384076990376"/>
          <c:h val="0.52698558691057495"/>
        </c:manualLayout>
      </c:layout>
      <c:lineChart>
        <c:grouping val="standard"/>
        <c:varyColors val="0"/>
        <c:ser>
          <c:idx val="0"/>
          <c:order val="0"/>
          <c:tx>
            <c:strRef>
              <c:f>TABLICA!$B$65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TABLICA!$C$25:$L$25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TABLICA!$O$65:$X$65</c:f>
              <c:numCache>
                <c:formatCode>#\ ##0.0</c:formatCode>
                <c:ptCount val="10"/>
                <c:pt idx="0">
                  <c:v>45.974402739393042</c:v>
                </c:pt>
                <c:pt idx="1">
                  <c:v>45.238761015283579</c:v>
                </c:pt>
                <c:pt idx="2">
                  <c:v>46.149568073848457</c:v>
                </c:pt>
                <c:pt idx="3">
                  <c:v>45.811387202048991</c:v>
                </c:pt>
                <c:pt idx="4">
                  <c:v>45.086289103693019</c:v>
                </c:pt>
                <c:pt idx="5">
                  <c:v>45.665588813965321</c:v>
                </c:pt>
                <c:pt idx="6">
                  <c:v>43.291263862436182</c:v>
                </c:pt>
                <c:pt idx="7">
                  <c:v>41.473047173651864</c:v>
                </c:pt>
                <c:pt idx="8">
                  <c:v>40.546112988894251</c:v>
                </c:pt>
                <c:pt idx="9">
                  <c:v>39.439943960225428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E00-807B-FCAC90B2DFEF}"/>
            </c:ext>
          </c:extLst>
        </c:ser>
        <c:ser>
          <c:idx val="1"/>
          <c:order val="1"/>
          <c:tx>
            <c:strRef>
              <c:f>TABLICA!$B$66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TABLICA!$C$25:$L$25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TABLICA!$O$66:$X$66</c:f>
              <c:numCache>
                <c:formatCode>#\ ##0.0</c:formatCode>
                <c:ptCount val="10"/>
                <c:pt idx="0">
                  <c:v>52.323928258967626</c:v>
                </c:pt>
                <c:pt idx="1">
                  <c:v>50.290984956626772</c:v>
                </c:pt>
                <c:pt idx="2">
                  <c:v>50.614063688729487</c:v>
                </c:pt>
                <c:pt idx="3">
                  <c:v>50.562039477222612</c:v>
                </c:pt>
                <c:pt idx="4">
                  <c:v>46.141277708185825</c:v>
                </c:pt>
                <c:pt idx="5">
                  <c:v>53.380709614295277</c:v>
                </c:pt>
                <c:pt idx="6">
                  <c:v>46.69947128723237</c:v>
                </c:pt>
                <c:pt idx="7">
                  <c:v>43.141718838929997</c:v>
                </c:pt>
                <c:pt idx="8">
                  <c:v>43.211448360154819</c:v>
                </c:pt>
                <c:pt idx="9">
                  <c:v>42.822906785161514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E5-4E00-807B-FCAC90B2D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855824"/>
        <c:axId val="283860136"/>
      </c:lineChart>
      <c:catAx>
        <c:axId val="2838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60136"/>
        <c:crosses val="autoZero"/>
        <c:auto val="1"/>
        <c:lblAlgn val="ctr"/>
        <c:lblOffset val="100"/>
        <c:noMultiLvlLbl val="0"/>
      </c:catAx>
      <c:valAx>
        <c:axId val="283860136"/>
        <c:scaling>
          <c:orientation val="minMax"/>
          <c:min val="35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solidFill>
                  <a:schemeClr val="tx1"/>
                </a:solidFill>
              </a:rPr>
              <a:t>Zgony niemowląt na 1000 urodzeń żywych</a:t>
            </a:r>
          </a:p>
        </c:rich>
      </c:tx>
      <c:layout>
        <c:manualLayout>
          <c:xMode val="edge"/>
          <c:yMode val="edge"/>
          <c:x val="0.19603560130745706"/>
          <c:y val="1.9596588033428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TABLICA!$O$5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TABLICA!$P$4:$Z$4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TABLICA!$P$5:$Z$5</c:f>
              <c:numCache>
                <c:formatCode>#\ ##0.0</c:formatCode>
                <c:ptCount val="11"/>
                <c:pt idx="0">
                  <c:v>5</c:v>
                </c:pt>
                <c:pt idx="1">
                  <c:v>4.7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3.8</c:v>
                </c:pt>
                <c:pt idx="9">
                  <c:v>3.8</c:v>
                </c:pt>
                <c:pt idx="1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7-44BE-9BD5-1E88069F2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3858568"/>
        <c:axId val="283854256"/>
      </c:barChart>
      <c:lineChart>
        <c:grouping val="standard"/>
        <c:varyColors val="0"/>
        <c:ser>
          <c:idx val="1"/>
          <c:order val="1"/>
          <c:tx>
            <c:strRef>
              <c:f>TABLICA!$O$6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TABLICA!$P$4:$Z$4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TABLICA!$P$6:$Z$6</c:f>
              <c:numCache>
                <c:formatCode>#\ ##0.0</c:formatCode>
                <c:ptCount val="11"/>
                <c:pt idx="0">
                  <c:v>5.2</c:v>
                </c:pt>
                <c:pt idx="1">
                  <c:v>5.3</c:v>
                </c:pt>
                <c:pt idx="2">
                  <c:v>5.0999999999999996</c:v>
                </c:pt>
                <c:pt idx="3">
                  <c:v>4.5</c:v>
                </c:pt>
                <c:pt idx="4">
                  <c:v>5</c:v>
                </c:pt>
                <c:pt idx="5">
                  <c:v>4.0999999999999996</c:v>
                </c:pt>
                <c:pt idx="6">
                  <c:v>4.5</c:v>
                </c:pt>
                <c:pt idx="7">
                  <c:v>3.3</c:v>
                </c:pt>
                <c:pt idx="8">
                  <c:v>4.2</c:v>
                </c:pt>
                <c:pt idx="9">
                  <c:v>4</c:v>
                </c:pt>
                <c:pt idx="1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7-44BE-9BD5-1E88069F2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858568"/>
        <c:axId val="283854256"/>
      </c:lineChart>
      <c:catAx>
        <c:axId val="28385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4256"/>
        <c:crosses val="autoZero"/>
        <c:auto val="1"/>
        <c:lblAlgn val="ctr"/>
        <c:lblOffset val="100"/>
        <c:noMultiLvlLbl val="0"/>
      </c:catAx>
      <c:valAx>
        <c:axId val="28385425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solidFill>
                  <a:schemeClr val="tx1"/>
                </a:solidFill>
              </a:rPr>
              <a:t>Liczba lekarzy na 10 tys. ludności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TABLICA!$O$4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1992688643061014E-3"/>
                  <c:y val="-3.327722496242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6-4159-8A5D-12088F1A8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TABLICA!$P$3:$Y$3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TABLICA!$P$4:$Y$4</c:f>
              <c:numCache>
                <c:formatCode>#\ ##0.0</c:formatCode>
                <c:ptCount val="10"/>
                <c:pt idx="0">
                  <c:v>42.2</c:v>
                </c:pt>
                <c:pt idx="1">
                  <c:v>44.7</c:v>
                </c:pt>
                <c:pt idx="2">
                  <c:v>47.7</c:v>
                </c:pt>
                <c:pt idx="3">
                  <c:v>48.7</c:v>
                </c:pt>
                <c:pt idx="4">
                  <c:v>52.3</c:v>
                </c:pt>
                <c:pt idx="5">
                  <c:v>53.5</c:v>
                </c:pt>
                <c:pt idx="6">
                  <c:v>55.7</c:v>
                </c:pt>
                <c:pt idx="7">
                  <c:v>56.7</c:v>
                </c:pt>
                <c:pt idx="8">
                  <c:v>57.7</c:v>
                </c:pt>
                <c:pt idx="9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6-4159-8A5D-12088F1A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3858960"/>
        <c:axId val="283857784"/>
      </c:barChart>
      <c:lineChart>
        <c:grouping val="standard"/>
        <c:varyColors val="0"/>
        <c:ser>
          <c:idx val="1"/>
          <c:order val="1"/>
          <c:tx>
            <c:strRef>
              <c:f>TABLICA!$O$5</c:f>
              <c:strCache>
                <c:ptCount val="1"/>
                <c:pt idx="0">
                  <c:v>PODKARPACKIE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TABLICA!$P$3:$Y$3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TABLICA!$P$5:$Y$5</c:f>
              <c:numCache>
                <c:formatCode>#\ ##0.0</c:formatCode>
                <c:ptCount val="10"/>
                <c:pt idx="0">
                  <c:v>33.200000000000003</c:v>
                </c:pt>
                <c:pt idx="1">
                  <c:v>35.1</c:v>
                </c:pt>
                <c:pt idx="2">
                  <c:v>37.299999999999997</c:v>
                </c:pt>
                <c:pt idx="3">
                  <c:v>38.1</c:v>
                </c:pt>
                <c:pt idx="4">
                  <c:v>39.299999999999997</c:v>
                </c:pt>
                <c:pt idx="5">
                  <c:v>41.5</c:v>
                </c:pt>
                <c:pt idx="6">
                  <c:v>43.1</c:v>
                </c:pt>
                <c:pt idx="7">
                  <c:v>44.1</c:v>
                </c:pt>
                <c:pt idx="8">
                  <c:v>45.7</c:v>
                </c:pt>
                <c:pt idx="9">
                  <c:v>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16-4159-8A5D-12088F1A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858960"/>
        <c:axId val="283857784"/>
      </c:lineChart>
      <c:catAx>
        <c:axId val="28385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7784"/>
        <c:crosses val="autoZero"/>
        <c:auto val="1"/>
        <c:lblAlgn val="ctr"/>
        <c:lblOffset val="100"/>
        <c:noMultiLvlLbl val="0"/>
      </c:catAx>
      <c:valAx>
        <c:axId val="28385778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2002354348334"/>
          <c:y val="3.3926806915972524E-2"/>
          <c:w val="0.87154101671918249"/>
          <c:h val="0.74097797489382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TABLICA!$C$46</c:f>
              <c:strCache>
                <c:ptCount val="1"/>
                <c:pt idx="0">
                  <c:v>Polska ogółem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TABLICA!$D$46:$N$46</c:f>
              <c:numCache>
                <c:formatCode>#\ ##0.0</c:formatCode>
                <c:ptCount val="11"/>
                <c:pt idx="0">
                  <c:v>62.6</c:v>
                </c:pt>
                <c:pt idx="1">
                  <c:v>69.2</c:v>
                </c:pt>
                <c:pt idx="2">
                  <c:v>69.7</c:v>
                </c:pt>
                <c:pt idx="3">
                  <c:v>74.099999999999994</c:v>
                </c:pt>
                <c:pt idx="4">
                  <c:v>79.400000000000006</c:v>
                </c:pt>
                <c:pt idx="5">
                  <c:v>84.2</c:v>
                </c:pt>
                <c:pt idx="6">
                  <c:v>81.099999999999994</c:v>
                </c:pt>
                <c:pt idx="7">
                  <c:v>84.7</c:v>
                </c:pt>
                <c:pt idx="8">
                  <c:v>87.3</c:v>
                </c:pt>
                <c:pt idx="9">
                  <c:v>88.5</c:v>
                </c:pt>
                <c:pt idx="10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A-4679-A218-D8976A5CA13B}"/>
            </c:ext>
          </c:extLst>
        </c:ser>
        <c:ser>
          <c:idx val="1"/>
          <c:order val="1"/>
          <c:tx>
            <c:strRef>
              <c:f>TABLICA!$C$47</c:f>
              <c:strCache>
                <c:ptCount val="1"/>
                <c:pt idx="0">
                  <c:v>PDK ogółem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TABLICA!$D$47:$N$47</c:f>
              <c:numCache>
                <c:formatCode>#\ ##0.0</c:formatCode>
                <c:ptCount val="11"/>
                <c:pt idx="0">
                  <c:v>54.3</c:v>
                </c:pt>
                <c:pt idx="1">
                  <c:v>61.7</c:v>
                </c:pt>
                <c:pt idx="2">
                  <c:v>63.8</c:v>
                </c:pt>
                <c:pt idx="3">
                  <c:v>68.2</c:v>
                </c:pt>
                <c:pt idx="4">
                  <c:v>73.599999999999994</c:v>
                </c:pt>
                <c:pt idx="5">
                  <c:v>79.3</c:v>
                </c:pt>
                <c:pt idx="6">
                  <c:v>77.3</c:v>
                </c:pt>
                <c:pt idx="7">
                  <c:v>81.5</c:v>
                </c:pt>
                <c:pt idx="8">
                  <c:v>84.9</c:v>
                </c:pt>
                <c:pt idx="9">
                  <c:v>86.2</c:v>
                </c:pt>
                <c:pt idx="10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A-4679-A218-D8976A5CA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859744"/>
        <c:axId val="283856216"/>
      </c:barChart>
      <c:lineChart>
        <c:grouping val="standard"/>
        <c:varyColors val="0"/>
        <c:ser>
          <c:idx val="2"/>
          <c:order val="2"/>
          <c:tx>
            <c:strRef>
              <c:f>TABLICA!$C$48</c:f>
              <c:strCache>
                <c:ptCount val="1"/>
                <c:pt idx="0">
                  <c:v>PDK miasta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TABLICA!$D$48:$N$48</c:f>
              <c:numCache>
                <c:formatCode>#\ ##0.0</c:formatCode>
                <c:ptCount val="11"/>
                <c:pt idx="0">
                  <c:v>78.900000000000006</c:v>
                </c:pt>
                <c:pt idx="1">
                  <c:v>84.3</c:v>
                </c:pt>
                <c:pt idx="2">
                  <c:v>84.5</c:v>
                </c:pt>
                <c:pt idx="3">
                  <c:v>89.3</c:v>
                </c:pt>
                <c:pt idx="4">
                  <c:v>95.2</c:v>
                </c:pt>
                <c:pt idx="5">
                  <c:v>102</c:v>
                </c:pt>
                <c:pt idx="6">
                  <c:v>101.2</c:v>
                </c:pt>
                <c:pt idx="7">
                  <c:v>106.1</c:v>
                </c:pt>
                <c:pt idx="8">
                  <c:v>109.7</c:v>
                </c:pt>
                <c:pt idx="9">
                  <c:v>110.6</c:v>
                </c:pt>
                <c:pt idx="10">
                  <c:v>110.9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5A-4679-A218-D8976A5CA13B}"/>
            </c:ext>
          </c:extLst>
        </c:ser>
        <c:ser>
          <c:idx val="3"/>
          <c:order val="3"/>
          <c:tx>
            <c:strRef>
              <c:f>TABLICA!$C$49</c:f>
              <c:strCache>
                <c:ptCount val="1"/>
                <c:pt idx="0">
                  <c:v>PDK wieś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A5002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TABLICA!$D$49:$N$49</c:f>
              <c:numCache>
                <c:formatCode>#\ ##0.0</c:formatCode>
                <c:ptCount val="11"/>
                <c:pt idx="0">
                  <c:v>38.6</c:v>
                </c:pt>
                <c:pt idx="1">
                  <c:v>47.1</c:v>
                </c:pt>
                <c:pt idx="2">
                  <c:v>50.2</c:v>
                </c:pt>
                <c:pt idx="3">
                  <c:v>54.5</c:v>
                </c:pt>
                <c:pt idx="4">
                  <c:v>59.5</c:v>
                </c:pt>
                <c:pt idx="5">
                  <c:v>64.5</c:v>
                </c:pt>
                <c:pt idx="6">
                  <c:v>61.7</c:v>
                </c:pt>
                <c:pt idx="7">
                  <c:v>65.5</c:v>
                </c:pt>
                <c:pt idx="8">
                  <c:v>68.400000000000006</c:v>
                </c:pt>
                <c:pt idx="9">
                  <c:v>69.7</c:v>
                </c:pt>
                <c:pt idx="1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5A-4679-A218-D8976A5CA13B}"/>
            </c:ext>
          </c:extLst>
        </c:ser>
        <c:ser>
          <c:idx val="4"/>
          <c:order val="4"/>
          <c:tx>
            <c:strRef>
              <c:f>TABLICA!$C$50</c:f>
              <c:strCache>
                <c:ptCount val="1"/>
                <c:pt idx="0">
                  <c:v>Polska miasto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TABLICA!$D$50:$N$50</c:f>
              <c:numCache>
                <c:formatCode>#\ ##0.0</c:formatCode>
                <c:ptCount val="11"/>
                <c:pt idx="0">
                  <c:v>78.8</c:v>
                </c:pt>
                <c:pt idx="1">
                  <c:v>84</c:v>
                </c:pt>
                <c:pt idx="2">
                  <c:v>83.7</c:v>
                </c:pt>
                <c:pt idx="3">
                  <c:v>87.6</c:v>
                </c:pt>
                <c:pt idx="4">
                  <c:v>92.9</c:v>
                </c:pt>
                <c:pt idx="5">
                  <c:v>98.1</c:v>
                </c:pt>
                <c:pt idx="6">
                  <c:v>95.3</c:v>
                </c:pt>
                <c:pt idx="7">
                  <c:v>99.3</c:v>
                </c:pt>
                <c:pt idx="8">
                  <c:v>101.9</c:v>
                </c:pt>
                <c:pt idx="9">
                  <c:v>102.7</c:v>
                </c:pt>
                <c:pt idx="10">
                  <c:v>101.1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5A-4679-A218-D8976A5CA13B}"/>
            </c:ext>
          </c:extLst>
        </c:ser>
        <c:ser>
          <c:idx val="5"/>
          <c:order val="5"/>
          <c:tx>
            <c:strRef>
              <c:f>TABLICA!$C$51</c:f>
              <c:strCache>
                <c:ptCount val="1"/>
                <c:pt idx="0">
                  <c:v>Polska wieś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TABLICA!$D$51:$N$51</c:f>
              <c:numCache>
                <c:formatCode>#\ ##0.0</c:formatCode>
                <c:ptCount val="11"/>
                <c:pt idx="0">
                  <c:v>41</c:v>
                </c:pt>
                <c:pt idx="1">
                  <c:v>49.3</c:v>
                </c:pt>
                <c:pt idx="2">
                  <c:v>50.8</c:v>
                </c:pt>
                <c:pt idx="3">
                  <c:v>55.7</c:v>
                </c:pt>
                <c:pt idx="4">
                  <c:v>60.8</c:v>
                </c:pt>
                <c:pt idx="5">
                  <c:v>65.099999999999994</c:v>
                </c:pt>
                <c:pt idx="6">
                  <c:v>61.6</c:v>
                </c:pt>
                <c:pt idx="7">
                  <c:v>64.5</c:v>
                </c:pt>
                <c:pt idx="8">
                  <c:v>67</c:v>
                </c:pt>
                <c:pt idx="9">
                  <c:v>68.5</c:v>
                </c:pt>
                <c:pt idx="10">
                  <c:v>67.7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5A-4679-A218-D8976A5CA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859744"/>
        <c:axId val="283856216"/>
      </c:lineChart>
      <c:catAx>
        <c:axId val="2838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6216"/>
        <c:crosses val="autoZero"/>
        <c:auto val="1"/>
        <c:lblAlgn val="ctr"/>
        <c:lblOffset val="100"/>
        <c:noMultiLvlLbl val="0"/>
      </c:catAx>
      <c:valAx>
        <c:axId val="28385621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66189471011156E-2"/>
          <c:y val="3.3218155940631218E-2"/>
          <c:w val="0.91577622327677877"/>
          <c:h val="0.68380934400682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TABLICA!$B$23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bg2"/>
            </a:solidFill>
            <a:ln w="15875"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TABLICA!$C$22:$M$22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TABLICA!$C$23:$M$23</c:f>
              <c:numCache>
                <c:formatCode>#\ ##0.0</c:formatCode>
                <c:ptCount val="11"/>
                <c:pt idx="0">
                  <c:v>81</c:v>
                </c:pt>
                <c:pt idx="1">
                  <c:v>75</c:v>
                </c:pt>
                <c:pt idx="2" formatCode="#,##0">
                  <c:v>80</c:v>
                </c:pt>
                <c:pt idx="3" formatCode="#,##0">
                  <c:v>81</c:v>
                </c:pt>
                <c:pt idx="4" formatCode="#,##0">
                  <c:v>71</c:v>
                </c:pt>
                <c:pt idx="5" formatCode="#,##0">
                  <c:v>74</c:v>
                </c:pt>
                <c:pt idx="6" formatCode="#,##0">
                  <c:v>79</c:v>
                </c:pt>
                <c:pt idx="7">
                  <c:v>78.5</c:v>
                </c:pt>
                <c:pt idx="8">
                  <c:v>79.7</c:v>
                </c:pt>
                <c:pt idx="9">
                  <c:v>80.5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0-49BF-9A18-F32368006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856608"/>
        <c:axId val="283857000"/>
      </c:barChart>
      <c:lineChart>
        <c:grouping val="standard"/>
        <c:varyColors val="0"/>
        <c:ser>
          <c:idx val="1"/>
          <c:order val="1"/>
          <c:tx>
            <c:strRef>
              <c:f>TABLICA!$B$24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86620137445046E-2"/>
                  <c:y val="-0.107711246369451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0-49BF-9A18-F323680066C1}"/>
                </c:ext>
              </c:extLst>
            </c:dLbl>
            <c:dLbl>
              <c:idx val="4"/>
              <c:layout>
                <c:manualLayout>
                  <c:x val="-1.688106083451045E-2"/>
                  <c:y val="-8.2515633183614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0-49BF-9A18-F323680066C1}"/>
                </c:ext>
              </c:extLst>
            </c:dLbl>
            <c:dLbl>
              <c:idx val="7"/>
              <c:layout>
                <c:manualLayout>
                  <c:x val="-3.0606420715158542E-2"/>
                  <c:y val="-7.6216729887155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0-49BF-9A18-F323680066C1}"/>
                </c:ext>
              </c:extLst>
            </c:dLbl>
            <c:dLbl>
              <c:idx val="10"/>
              <c:layout>
                <c:manualLayout>
                  <c:x val="-2.6767164759471353E-2"/>
                  <c:y val="-9.8262891424762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40-49BF-9A18-F32368006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TABLICA!$C$22:$M$22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TABLICA!$C$24:$M$24</c:f>
              <c:numCache>
                <c:formatCode>#\ ##0.0</c:formatCode>
                <c:ptCount val="11"/>
                <c:pt idx="0">
                  <c:v>81</c:v>
                </c:pt>
                <c:pt idx="1">
                  <c:v>75</c:v>
                </c:pt>
                <c:pt idx="2" formatCode="#,##0">
                  <c:v>80</c:v>
                </c:pt>
                <c:pt idx="3" formatCode="#,##0">
                  <c:v>81</c:v>
                </c:pt>
                <c:pt idx="4" formatCode="#,##0">
                  <c:v>71</c:v>
                </c:pt>
                <c:pt idx="5" formatCode="#,##0">
                  <c:v>75</c:v>
                </c:pt>
                <c:pt idx="6" formatCode="#,##0">
                  <c:v>80</c:v>
                </c:pt>
                <c:pt idx="7">
                  <c:v>77.900000000000006</c:v>
                </c:pt>
                <c:pt idx="8">
                  <c:v>80.599999999999994</c:v>
                </c:pt>
                <c:pt idx="9">
                  <c:v>81</c:v>
                </c:pt>
                <c:pt idx="10">
                  <c:v>75.2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40-49BF-9A18-F32368006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856608"/>
        <c:axId val="283857000"/>
      </c:lineChart>
      <c:catAx>
        <c:axId val="2838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7000"/>
        <c:crosses val="autoZero"/>
        <c:auto val="1"/>
        <c:lblAlgn val="ctr"/>
        <c:lblOffset val="100"/>
        <c:noMultiLvlLbl val="0"/>
      </c:catAx>
      <c:valAx>
        <c:axId val="28385700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85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>
                <a:solidFill>
                  <a:schemeClr val="tx1"/>
                </a:solidFill>
              </a:rPr>
              <a:t>Polska</a:t>
            </a:r>
          </a:p>
        </c:rich>
      </c:tx>
      <c:layout>
        <c:manualLayout>
          <c:xMode val="edge"/>
          <c:yMode val="edge"/>
          <c:x val="0.47119689403880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TABLICA!$M$36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TABLICA!$N$35:$P$35</c:f>
              <c:strCache>
                <c:ptCount val="3"/>
                <c:pt idx="0">
                  <c:v>PL 2019</c:v>
                </c:pt>
                <c:pt idx="1">
                  <c:v>PL 2015</c:v>
                </c:pt>
                <c:pt idx="2">
                  <c:v>PL 2010</c:v>
                </c:pt>
              </c:strCache>
            </c:strRef>
          </c:cat>
          <c:val>
            <c:numRef>
              <c:f>TABLICA!$N$36:$P$36</c:f>
              <c:numCache>
                <c:formatCode>#\ ##0.0</c:formatCode>
                <c:ptCount val="3"/>
                <c:pt idx="0">
                  <c:v>13.6</c:v>
                </c:pt>
                <c:pt idx="1">
                  <c:v>15.7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9-4F65-8210-B86EF7DB227B}"/>
            </c:ext>
          </c:extLst>
        </c:ser>
        <c:ser>
          <c:idx val="1"/>
          <c:order val="1"/>
          <c:tx>
            <c:strRef>
              <c:f>TABLICA!$M$37</c:f>
              <c:strCache>
                <c:ptCount val="1"/>
                <c:pt idx="0">
                  <c:v>technika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TABLICA!$N$35:$P$35</c:f>
              <c:strCache>
                <c:ptCount val="3"/>
                <c:pt idx="0">
                  <c:v>PL 2019</c:v>
                </c:pt>
                <c:pt idx="1">
                  <c:v>PL 2015</c:v>
                </c:pt>
                <c:pt idx="2">
                  <c:v>PL 2010</c:v>
                </c:pt>
              </c:strCache>
            </c:strRef>
          </c:cat>
          <c:val>
            <c:numRef>
              <c:f>TABLICA!$N$37:$P$37</c:f>
              <c:numCache>
                <c:formatCode>#\ ##0.0</c:formatCode>
                <c:ptCount val="3"/>
                <c:pt idx="0">
                  <c:v>36.9</c:v>
                </c:pt>
                <c:pt idx="1">
                  <c:v>33.1</c:v>
                </c:pt>
                <c:pt idx="2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9-4F65-8210-B86EF7DB227B}"/>
            </c:ext>
          </c:extLst>
        </c:ser>
        <c:ser>
          <c:idx val="2"/>
          <c:order val="2"/>
          <c:tx>
            <c:strRef>
              <c:f>TABLICA!$M$38</c:f>
              <c:strCache>
                <c:ptCount val="1"/>
                <c:pt idx="0">
                  <c:v>licea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TABLICA!$N$35:$P$35</c:f>
              <c:strCache>
                <c:ptCount val="3"/>
                <c:pt idx="0">
                  <c:v>PL 2019</c:v>
                </c:pt>
                <c:pt idx="1">
                  <c:v>PL 2015</c:v>
                </c:pt>
                <c:pt idx="2">
                  <c:v>PL 2010</c:v>
                </c:pt>
              </c:strCache>
            </c:strRef>
          </c:cat>
          <c:val>
            <c:numRef>
              <c:f>TABLICA!$N$38:$P$38</c:f>
              <c:numCache>
                <c:formatCode>#\ ##0.0</c:formatCode>
                <c:ptCount val="3"/>
                <c:pt idx="0">
                  <c:v>49.5</c:v>
                </c:pt>
                <c:pt idx="1">
                  <c:v>51.1</c:v>
                </c:pt>
                <c:pt idx="2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9-4F65-8210-B86EF7DB2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545256"/>
        <c:axId val="320549568"/>
      </c:barChart>
      <c:catAx>
        <c:axId val="32054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49568"/>
        <c:crosses val="autoZero"/>
        <c:auto val="1"/>
        <c:lblAlgn val="ctr"/>
        <c:lblOffset val="100"/>
        <c:noMultiLvlLbl val="0"/>
      </c:catAx>
      <c:valAx>
        <c:axId val="320549568"/>
        <c:scaling>
          <c:orientation val="minMax"/>
          <c:max val="100"/>
        </c:scaling>
        <c:delete val="1"/>
        <c:axPos val="b"/>
        <c:numFmt formatCode="#\ ##0.0" sourceLinked="1"/>
        <c:majorTickMark val="none"/>
        <c:minorTickMark val="none"/>
        <c:tickLblPos val="nextTo"/>
        <c:crossAx val="32054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>
                <a:solidFill>
                  <a:schemeClr val="tx1"/>
                </a:solidFill>
              </a:rPr>
              <a:t>Podkarpac</a:t>
            </a:r>
            <a:r>
              <a:rPr lang="pl-PL" sz="2800" b="1">
                <a:solidFill>
                  <a:schemeClr val="tx1"/>
                </a:solidFill>
              </a:rPr>
              <a:t>k</a:t>
            </a:r>
            <a:r>
              <a:rPr lang="en-US" sz="2800" b="1">
                <a:solidFill>
                  <a:schemeClr val="tx1"/>
                </a:solidFill>
              </a:rPr>
              <a:t>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TABLICA!$M$31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3A-49BC-8999-BAF35CF388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3A-49BC-8999-BAF35CF38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TABLICA!$N$30:$Q$30</c:f>
              <c:strCache>
                <c:ptCount val="4"/>
                <c:pt idx="0">
                  <c:v>CEL SRW 2020</c:v>
                </c:pt>
                <c:pt idx="1">
                  <c:v>PDK 2019</c:v>
                </c:pt>
                <c:pt idx="2">
                  <c:v>PDK 2015</c:v>
                </c:pt>
                <c:pt idx="3">
                  <c:v>PDK 2010</c:v>
                </c:pt>
              </c:strCache>
            </c:strRef>
          </c:cat>
          <c:val>
            <c:numRef>
              <c:f>TABLICA!$N$31:$Q$31</c:f>
              <c:numCache>
                <c:formatCode>#\ ##0.0</c:formatCode>
                <c:ptCount val="4"/>
                <c:pt idx="0" formatCode="0.0">
                  <c:v>20</c:v>
                </c:pt>
                <c:pt idx="1">
                  <c:v>12.9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A-49BC-8999-BAF35CF38824}"/>
            </c:ext>
          </c:extLst>
        </c:ser>
        <c:ser>
          <c:idx val="1"/>
          <c:order val="1"/>
          <c:tx>
            <c:strRef>
              <c:f>TABLICA!$M$32</c:f>
              <c:strCache>
                <c:ptCount val="1"/>
                <c:pt idx="0">
                  <c:v>technika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A3A-49BC-8999-BAF35CF388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3A-49BC-8999-BAF35CF38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TABLICA!$N$30:$Q$30</c:f>
              <c:strCache>
                <c:ptCount val="4"/>
                <c:pt idx="0">
                  <c:v>CEL SRW 2020</c:v>
                </c:pt>
                <c:pt idx="1">
                  <c:v>PDK 2019</c:v>
                </c:pt>
                <c:pt idx="2">
                  <c:v>PDK 2015</c:v>
                </c:pt>
                <c:pt idx="3">
                  <c:v>PDK 2010</c:v>
                </c:pt>
              </c:strCache>
            </c:strRef>
          </c:cat>
          <c:val>
            <c:numRef>
              <c:f>TABLICA!$N$32:$Q$32</c:f>
              <c:numCache>
                <c:formatCode>#\ ##0.0</c:formatCode>
                <c:ptCount val="4"/>
                <c:pt idx="0" formatCode="0.0">
                  <c:v>40</c:v>
                </c:pt>
                <c:pt idx="1">
                  <c:v>40</c:v>
                </c:pt>
                <c:pt idx="2">
                  <c:v>34.9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A-49BC-8999-BAF35CF38824}"/>
            </c:ext>
          </c:extLst>
        </c:ser>
        <c:ser>
          <c:idx val="2"/>
          <c:order val="2"/>
          <c:tx>
            <c:strRef>
              <c:f>TABLICA!$M$33</c:f>
              <c:strCache>
                <c:ptCount val="1"/>
                <c:pt idx="0">
                  <c:v>licea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3A-49BC-8999-BAF35CF388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3A-49BC-8999-BAF35CF38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TABLICA!$N$30:$Q$30</c:f>
              <c:strCache>
                <c:ptCount val="4"/>
                <c:pt idx="0">
                  <c:v>CEL SRW 2020</c:v>
                </c:pt>
                <c:pt idx="1">
                  <c:v>PDK 2019</c:v>
                </c:pt>
                <c:pt idx="2">
                  <c:v>PDK 2015</c:v>
                </c:pt>
                <c:pt idx="3">
                  <c:v>PDK 2010</c:v>
                </c:pt>
              </c:strCache>
            </c:strRef>
          </c:cat>
          <c:val>
            <c:numRef>
              <c:f>TABLICA!$N$33:$Q$33</c:f>
              <c:numCache>
                <c:formatCode>#\ ##0.0</c:formatCode>
                <c:ptCount val="4"/>
                <c:pt idx="0" formatCode="0.0">
                  <c:v>40</c:v>
                </c:pt>
                <c:pt idx="1">
                  <c:v>47</c:v>
                </c:pt>
                <c:pt idx="2">
                  <c:v>50.1</c:v>
                </c:pt>
                <c:pt idx="3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3A-49BC-8999-BAF35CF38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546040"/>
        <c:axId val="320551136"/>
      </c:barChart>
      <c:catAx>
        <c:axId val="320546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51136"/>
        <c:crosses val="autoZero"/>
        <c:auto val="1"/>
        <c:lblAlgn val="ctr"/>
        <c:lblOffset val="100"/>
        <c:noMultiLvlLbl val="0"/>
      </c:catAx>
      <c:valAx>
        <c:axId val="320551136"/>
        <c:scaling>
          <c:orientation val="minMax"/>
          <c:max val="100"/>
        </c:scaling>
        <c:delete val="1"/>
        <c:axPos val="b"/>
        <c:numFmt formatCode="0.0" sourceLinked="1"/>
        <c:majorTickMark val="none"/>
        <c:minorTickMark val="none"/>
        <c:tickLblPos val="nextTo"/>
        <c:crossAx val="3205460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2000" b="1" dirty="0">
                <a:solidFill>
                  <a:schemeClr val="tx1"/>
                </a:solidFill>
              </a:rPr>
              <a:t>Liczba studentów na 10 tys. ludności</a:t>
            </a:r>
          </a:p>
        </c:rich>
      </c:tx>
      <c:layout>
        <c:manualLayout>
          <c:xMode val="edge"/>
          <c:yMode val="edge"/>
          <c:x val="0.22167880039472737"/>
          <c:y val="4.4387901326044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6939849820608164E-2"/>
          <c:y val="0.18881853037600399"/>
          <c:w val="0.89023588882281057"/>
          <c:h val="0.54222224358122983"/>
        </c:manualLayout>
      </c:layout>
      <c:lineChart>
        <c:grouping val="standard"/>
        <c:varyColors val="0"/>
        <c:ser>
          <c:idx val="0"/>
          <c:order val="0"/>
          <c:tx>
            <c:strRef>
              <c:f>Studenci!$B$42</c:f>
              <c:strCache>
                <c:ptCount val="1"/>
                <c:pt idx="0">
                  <c:v>POLSKA</c:v>
                </c:pt>
              </c:strCache>
            </c:strRef>
          </c:tx>
          <c:spPr>
            <a:ln w="730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Studenci!$C$41:$M$41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Studenci!$C$42:$M$42</c:f>
              <c:numCache>
                <c:formatCode>#,##0</c:formatCode>
                <c:ptCount val="11"/>
                <c:pt idx="0">
                  <c:v>472</c:v>
                </c:pt>
                <c:pt idx="1">
                  <c:v>451</c:v>
                </c:pt>
                <c:pt idx="2">
                  <c:v>435</c:v>
                </c:pt>
                <c:pt idx="3">
                  <c:v>402</c:v>
                </c:pt>
                <c:pt idx="4">
                  <c:v>382</c:v>
                </c:pt>
                <c:pt idx="5">
                  <c:v>365</c:v>
                </c:pt>
                <c:pt idx="6">
                  <c:v>351</c:v>
                </c:pt>
                <c:pt idx="7">
                  <c:v>336</c:v>
                </c:pt>
                <c:pt idx="8">
                  <c:v>320</c:v>
                </c:pt>
                <c:pt idx="9">
                  <c:v>313</c:v>
                </c:pt>
                <c:pt idx="10">
                  <c:v>317.60000000000002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75-48A1-A381-B5FBED93999C}"/>
            </c:ext>
          </c:extLst>
        </c:ser>
        <c:ser>
          <c:idx val="1"/>
          <c:order val="1"/>
          <c:tx>
            <c:strRef>
              <c:f>Studenci!$B$43</c:f>
              <c:strCache>
                <c:ptCount val="1"/>
                <c:pt idx="0">
                  <c:v>PODKARPACKIE</c:v>
                </c:pt>
              </c:strCache>
            </c:strRef>
          </c:tx>
          <c:spPr>
            <a:ln w="666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Studenci!$C$41:$M$41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Studenci!$C$43:$M$43</c:f>
              <c:numCache>
                <c:formatCode>#,##0</c:formatCode>
                <c:ptCount val="11"/>
                <c:pt idx="0">
                  <c:v>345</c:v>
                </c:pt>
                <c:pt idx="1">
                  <c:v>333</c:v>
                </c:pt>
                <c:pt idx="2">
                  <c:v>317</c:v>
                </c:pt>
                <c:pt idx="3">
                  <c:v>295</c:v>
                </c:pt>
                <c:pt idx="4">
                  <c:v>279</c:v>
                </c:pt>
                <c:pt idx="5">
                  <c:v>264</c:v>
                </c:pt>
                <c:pt idx="6">
                  <c:v>247</c:v>
                </c:pt>
                <c:pt idx="7">
                  <c:v>233</c:v>
                </c:pt>
                <c:pt idx="8">
                  <c:v>220</c:v>
                </c:pt>
                <c:pt idx="9">
                  <c:v>216</c:v>
                </c:pt>
                <c:pt idx="10">
                  <c:v>215.9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75-48A1-A381-B5FBED93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549960"/>
        <c:axId val="320544472"/>
      </c:lineChart>
      <c:catAx>
        <c:axId val="32054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44472"/>
        <c:crosses val="autoZero"/>
        <c:auto val="1"/>
        <c:lblAlgn val="ctr"/>
        <c:lblOffset val="100"/>
        <c:noMultiLvlLbl val="0"/>
      </c:catAx>
      <c:valAx>
        <c:axId val="320544472"/>
        <c:scaling>
          <c:orientation val="minMax"/>
          <c:min val="1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4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Podkarpackie</a:t>
            </a:r>
          </a:p>
        </c:rich>
      </c:tx>
      <c:layout>
        <c:manualLayout>
          <c:xMode val="edge"/>
          <c:yMode val="edge"/>
          <c:x val="0.37232633420822403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559660648206365E-2"/>
          <c:y val="0.13464380518988028"/>
          <c:w val="0.85268303521830913"/>
          <c:h val="0.658699550354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'Struktura 2 GUS'!$A$37</c:f>
              <c:strCache>
                <c:ptCount val="1"/>
                <c:pt idx="0">
                  <c:v>Wiek przedprodukcyjny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913834970718425E-4"/>
                  <c:y val="0.13180399804973178"/>
                </c:manualLayout>
              </c:layout>
              <c:tx>
                <c:rich>
                  <a:bodyPr/>
                  <a:lstStyle/>
                  <a:p>
                    <a:fld id="{E8BBE759-1F4C-4696-8EA5-08FC90543BA4}" type="VALUE">
                      <a:rPr lang="en-US" smtClean="0"/>
                      <a:pPr/>
                      <a:t>[WARTOŚĆ]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15431252449343E-2"/>
                      <c:h val="0.189891110027628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205-429C-9543-5C007A69F1C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9CCFE91-6943-4ACB-B1CD-E2DB4C1BE7B2}" type="VALUE">
                      <a:rPr lang="en-US" smtClean="0"/>
                      <a:pPr/>
                      <a:t>[WARTOŚĆ]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6 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05-429C-9543-5C007A69F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GUS'!$B$36:$L$36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GUS'!$B$37:$L$37</c:f>
              <c:numCache>
                <c:formatCode>#\ ##0.0</c:formatCode>
                <c:ptCount val="11"/>
                <c:pt idx="0">
                  <c:v>20.3</c:v>
                </c:pt>
                <c:pt idx="1">
                  <c:v>19.8</c:v>
                </c:pt>
                <c:pt idx="2">
                  <c:v>19.5</c:v>
                </c:pt>
                <c:pt idx="3">
                  <c:v>19.100000000000001</c:v>
                </c:pt>
                <c:pt idx="4">
                  <c:v>18.8</c:v>
                </c:pt>
                <c:pt idx="5">
                  <c:v>18.5</c:v>
                </c:pt>
                <c:pt idx="6">
                  <c:v>18.399999999999999</c:v>
                </c:pt>
                <c:pt idx="7">
                  <c:v>18.3</c:v>
                </c:pt>
                <c:pt idx="8">
                  <c:v>18.2</c:v>
                </c:pt>
                <c:pt idx="9">
                  <c:v>18.2</c:v>
                </c:pt>
                <c:pt idx="1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05-429C-9543-5C007A69F1C1}"/>
            </c:ext>
          </c:extLst>
        </c:ser>
        <c:ser>
          <c:idx val="1"/>
          <c:order val="1"/>
          <c:tx>
            <c:strRef>
              <c:f>'Struktura 2 GUS'!$A$38</c:f>
              <c:strCache>
                <c:ptCount val="1"/>
                <c:pt idx="0">
                  <c:v>Wiek produkcyjny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566868638527343E-2"/>
                  <c:y val="0.34382198385611357"/>
                </c:manualLayout>
              </c:layout>
              <c:tx>
                <c:rich>
                  <a:bodyPr/>
                  <a:lstStyle/>
                  <a:p>
                    <a:fld id="{E24AFFEA-9C0D-440D-AB3C-1BAAA5F730AF}" type="VALUE">
                      <a:rPr lang="en-US" smtClean="0"/>
                      <a:pPr/>
                      <a:t>[WARTOŚĆ]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10m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05-429C-9543-5C007A69F1C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5DA69D5-7419-4289-BD6B-FAA7E57009AB}" type="VALUE">
                      <a:rPr lang="en-US" smtClean="0"/>
                      <a:pPr/>
                      <a:t>[WARTOŚĆ]</a:t>
                    </a:fld>
                    <a:endParaRPr lang="en-US"/>
                  </a:p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205-429C-9543-5C007A69F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GUS'!$B$36:$L$36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GUS'!$B$38:$L$38</c:f>
              <c:numCache>
                <c:formatCode>#\ ##0.0</c:formatCode>
                <c:ptCount val="11"/>
                <c:pt idx="0">
                  <c:v>63.9</c:v>
                </c:pt>
                <c:pt idx="1">
                  <c:v>63.9</c:v>
                </c:pt>
                <c:pt idx="2">
                  <c:v>63.8</c:v>
                </c:pt>
                <c:pt idx="3">
                  <c:v>63.7</c:v>
                </c:pt>
                <c:pt idx="4">
                  <c:v>63.5</c:v>
                </c:pt>
                <c:pt idx="5">
                  <c:v>63.2</c:v>
                </c:pt>
                <c:pt idx="6">
                  <c:v>62.9</c:v>
                </c:pt>
                <c:pt idx="7">
                  <c:v>62.4</c:v>
                </c:pt>
                <c:pt idx="8">
                  <c:v>62</c:v>
                </c:pt>
                <c:pt idx="9">
                  <c:v>61.5</c:v>
                </c:pt>
                <c:pt idx="10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5-429C-9543-5C007A69F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63672"/>
        <c:axId val="283566808"/>
      </c:barChart>
      <c:lineChart>
        <c:grouping val="standard"/>
        <c:varyColors val="0"/>
        <c:ser>
          <c:idx val="2"/>
          <c:order val="2"/>
          <c:tx>
            <c:strRef>
              <c:f>'Struktura 2 GUS'!$A$39</c:f>
              <c:strCache>
                <c:ptCount val="1"/>
                <c:pt idx="0">
                  <c:v>Wiek poprodukcyjny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504992729745535E-2"/>
                  <c:y val="-6.1117341134406013E-2"/>
                </c:manualLayout>
              </c:layout>
              <c:tx>
                <c:rich>
                  <a:bodyPr/>
                  <a:lstStyle/>
                  <a:p>
                    <a:fld id="{96D8D8A5-96DF-46C2-A698-E0112036194D}" type="VALUE">
                      <a:rPr lang="en-US" smtClean="0"/>
                      <a:pPr/>
                      <a:t>[WARTOŚĆ]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6</a:t>
                    </a:r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205-429C-9543-5C007A69F1C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5-429C-9543-5C007A69F1C1}"/>
                </c:ext>
              </c:extLst>
            </c:dLbl>
            <c:dLbl>
              <c:idx val="2"/>
              <c:layout>
                <c:manualLayout>
                  <c:x val="0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5-429C-9543-5C007A69F1C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5-429C-9543-5C007A69F1C1}"/>
                </c:ext>
              </c:extLst>
            </c:dLbl>
            <c:dLbl>
              <c:idx val="4"/>
              <c:layout>
                <c:manualLayout>
                  <c:x val="2.7777777777778286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5-429C-9543-5C007A69F1C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05-429C-9543-5C007A69F1C1}"/>
                </c:ext>
              </c:extLst>
            </c:dLbl>
            <c:dLbl>
              <c:idx val="6"/>
              <c:layout>
                <c:manualLayout>
                  <c:x val="8.3333333333333332E-3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05-429C-9543-5C007A69F1C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05-429C-9543-5C007A69F1C1}"/>
                </c:ext>
              </c:extLst>
            </c:dLbl>
            <c:dLbl>
              <c:idx val="8"/>
              <c:layout>
                <c:manualLayout>
                  <c:x val="-1.0185067526415994E-16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05-429C-9543-5C007A69F1C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05-429C-9543-5C007A69F1C1}"/>
                </c:ext>
              </c:extLst>
            </c:dLbl>
            <c:dLbl>
              <c:idx val="10"/>
              <c:layout>
                <c:manualLayout>
                  <c:x val="-2.1123721295924384E-2"/>
                  <c:y val="-6.7997453816566467E-2"/>
                </c:manualLayout>
              </c:layout>
              <c:tx>
                <c:rich>
                  <a:bodyPr/>
                  <a:lstStyle/>
                  <a:p>
                    <a:fld id="{C346C02C-86AF-4D6E-A304-6297075F250D}" type="VALUE">
                      <a:rPr lang="en-US" smtClean="0"/>
                      <a:pPr/>
                      <a:t>[WARTOŚĆ]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205-429C-9543-5C007A69F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GUS'!$B$36:$L$36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GUS'!$B$39:$L$39</c:f>
              <c:numCache>
                <c:formatCode>#\ ##0.0</c:formatCode>
                <c:ptCount val="11"/>
                <c:pt idx="0">
                  <c:v>15.9</c:v>
                </c:pt>
                <c:pt idx="1">
                  <c:v>16.3</c:v>
                </c:pt>
                <c:pt idx="2">
                  <c:v>16.7</c:v>
                </c:pt>
                <c:pt idx="3">
                  <c:v>17.2</c:v>
                </c:pt>
                <c:pt idx="4">
                  <c:v>17.7</c:v>
                </c:pt>
                <c:pt idx="5">
                  <c:v>18.2</c:v>
                </c:pt>
                <c:pt idx="6">
                  <c:v>18.8</c:v>
                </c:pt>
                <c:pt idx="7">
                  <c:v>19.3</c:v>
                </c:pt>
                <c:pt idx="8">
                  <c:v>19.8</c:v>
                </c:pt>
                <c:pt idx="9">
                  <c:v>20.399999999999999</c:v>
                </c:pt>
                <c:pt idx="10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205-429C-9543-5C007A69F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564848"/>
        <c:axId val="283567200"/>
      </c:lineChart>
      <c:catAx>
        <c:axId val="28356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566808"/>
        <c:crosses val="autoZero"/>
        <c:auto val="1"/>
        <c:lblAlgn val="ctr"/>
        <c:lblOffset val="100"/>
        <c:noMultiLvlLbl val="0"/>
      </c:catAx>
      <c:valAx>
        <c:axId val="283566808"/>
        <c:scaling>
          <c:orientation val="minMax"/>
        </c:scaling>
        <c:delete val="0"/>
        <c:axPos val="l"/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563672"/>
        <c:crosses val="autoZero"/>
        <c:crossBetween val="between"/>
      </c:valAx>
      <c:valAx>
        <c:axId val="283567200"/>
        <c:scaling>
          <c:orientation val="minMax"/>
        </c:scaling>
        <c:delete val="0"/>
        <c:axPos val="r"/>
        <c:numFmt formatCode="#\ 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564848"/>
        <c:crosses val="max"/>
        <c:crossBetween val="between"/>
      </c:valAx>
      <c:catAx>
        <c:axId val="28356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56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800" b="1" dirty="0">
                <a:solidFill>
                  <a:schemeClr val="tx1"/>
                </a:solidFill>
              </a:rPr>
              <a:t>Odsetek studiujących na kierunkach technicznych i przyrodniczych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086748995033018"/>
          <c:y val="0.18834035695561455"/>
          <c:w val="0.85237042707456911"/>
          <c:h val="0.59630987134631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'studenci-kier-techn'!$P$4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67620829751007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F-4F03-8E2E-7A01241E98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4F-4F03-8E2E-7A01241E989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4F-4F03-8E2E-7A01241E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'studenci-kier-techn'!$Q$3:$S$3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'studenci-kier-techn'!$Q$4:$S$4</c:f>
              <c:numCache>
                <c:formatCode>#\ ##0.0</c:formatCode>
                <c:ptCount val="3"/>
                <c:pt idx="0">
                  <c:v>23.1</c:v>
                </c:pt>
                <c:pt idx="1">
                  <c:v>29.7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F-4F03-8E2E-7A01241E989E}"/>
            </c:ext>
          </c:extLst>
        </c:ser>
        <c:ser>
          <c:idx val="1"/>
          <c:order val="1"/>
          <c:tx>
            <c:strRef>
              <c:f>'studenci-kier-techn'!$P$5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'studenci-kier-techn'!$Q$3:$S$3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'studenci-kier-techn'!$Q$5:$S$5</c:f>
              <c:numCache>
                <c:formatCode>#\ ##0.0</c:formatCode>
                <c:ptCount val="3"/>
                <c:pt idx="0">
                  <c:v>23</c:v>
                </c:pt>
                <c:pt idx="1">
                  <c:v>33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4F-4F03-8E2E-7A01241E9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550352"/>
        <c:axId val="320545648"/>
      </c:barChart>
      <c:catAx>
        <c:axId val="32055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45648"/>
        <c:crosses val="autoZero"/>
        <c:auto val="1"/>
        <c:lblAlgn val="ctr"/>
        <c:lblOffset val="100"/>
        <c:noMultiLvlLbl val="0"/>
      </c:catAx>
      <c:valAx>
        <c:axId val="32054564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5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24278745580526"/>
          <c:y val="0.92642684309974555"/>
          <c:w val="0.64942859025699262"/>
          <c:h val="7.0594030722531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45437056701304E-2"/>
          <c:y val="3.7217597397463741E-2"/>
          <c:w val="0.91033647333532142"/>
          <c:h val="0.736531260881047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TABLICA!$P$5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bg2"/>
            </a:solidFill>
            <a:ln w="34925"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TABLICA!$Q$3:$AA$3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TABLICA!$Q$5:$AA$5</c:f>
              <c:numCache>
                <c:formatCode>#\ ##0.0</c:formatCode>
                <c:ptCount val="11"/>
                <c:pt idx="0">
                  <c:v>3.3</c:v>
                </c:pt>
                <c:pt idx="1">
                  <c:v>3</c:v>
                </c:pt>
                <c:pt idx="2">
                  <c:v>3</c:v>
                </c:pt>
                <c:pt idx="3">
                  <c:v>2.6</c:v>
                </c:pt>
                <c:pt idx="4">
                  <c:v>1.9</c:v>
                </c:pt>
                <c:pt idx="5">
                  <c:v>1.9</c:v>
                </c:pt>
                <c:pt idx="6">
                  <c:v>2</c:v>
                </c:pt>
                <c:pt idx="7">
                  <c:v>2.1</c:v>
                </c:pt>
                <c:pt idx="8">
                  <c:v>3.6</c:v>
                </c:pt>
                <c:pt idx="9">
                  <c:v>2.4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1-45AC-B28A-405C47B1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0551528"/>
        <c:axId val="320544864"/>
      </c:barChart>
      <c:lineChart>
        <c:grouping val="stacked"/>
        <c:varyColors val="0"/>
        <c:ser>
          <c:idx val="0"/>
          <c:order val="0"/>
          <c:tx>
            <c:strRef>
              <c:f>TABLICA!$P$4</c:f>
              <c:strCache>
                <c:ptCount val="1"/>
                <c:pt idx="0">
                  <c:v>POLSKA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TABLICA!$Q$3:$AA$3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TABLICA!$Q$4:$AA$4</c:f>
              <c:numCache>
                <c:formatCode>#\ ##0.0</c:formatCode>
                <c:ptCount val="11"/>
                <c:pt idx="0">
                  <c:v>5.2</c:v>
                </c:pt>
                <c:pt idx="1">
                  <c:v>4.4000000000000004</c:v>
                </c:pt>
                <c:pt idx="2">
                  <c:v>4.5</c:v>
                </c:pt>
                <c:pt idx="3">
                  <c:v>4.3</c:v>
                </c:pt>
                <c:pt idx="4">
                  <c:v>4</c:v>
                </c:pt>
                <c:pt idx="5">
                  <c:v>3.5</c:v>
                </c:pt>
                <c:pt idx="6">
                  <c:v>3.7</c:v>
                </c:pt>
                <c:pt idx="7">
                  <c:v>4</c:v>
                </c:pt>
                <c:pt idx="8">
                  <c:v>5.7</c:v>
                </c:pt>
                <c:pt idx="9">
                  <c:v>4.8</c:v>
                </c:pt>
                <c:pt idx="1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B1-45AC-B28A-405C47B1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551528"/>
        <c:axId val="320544864"/>
      </c:lineChart>
      <c:catAx>
        <c:axId val="3205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44864"/>
        <c:crosses val="autoZero"/>
        <c:auto val="1"/>
        <c:lblAlgn val="ctr"/>
        <c:lblOffset val="100"/>
        <c:noMultiLvlLbl val="0"/>
      </c:catAx>
      <c:valAx>
        <c:axId val="32054486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55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00507831614971E-2"/>
          <c:y val="3.5116336280095861E-2"/>
          <c:w val="0.90998985693701551"/>
          <c:h val="0.67768326350344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TABLICA!$B$47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TABLICA!$C$47:$M$47</c:f>
              <c:numCache>
                <c:formatCode>#\ ##0.0</c:formatCode>
                <c:ptCount val="11"/>
                <c:pt idx="0">
                  <c:v>17.8</c:v>
                </c:pt>
                <c:pt idx="1">
                  <c:v>18.600000000000001</c:v>
                </c:pt>
                <c:pt idx="2">
                  <c:v>19.7</c:v>
                </c:pt>
                <c:pt idx="3">
                  <c:v>20.6</c:v>
                </c:pt>
                <c:pt idx="4">
                  <c:v>21.7</c:v>
                </c:pt>
                <c:pt idx="5">
                  <c:v>22.3</c:v>
                </c:pt>
                <c:pt idx="6">
                  <c:v>22.8</c:v>
                </c:pt>
                <c:pt idx="7">
                  <c:v>23.7</c:v>
                </c:pt>
                <c:pt idx="8">
                  <c:v>24.4</c:v>
                </c:pt>
                <c:pt idx="9">
                  <c:v>25.1</c:v>
                </c:pt>
                <c:pt idx="10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E-4FEB-8E69-FEC17EBA3D00}"/>
            </c:ext>
          </c:extLst>
        </c:ser>
        <c:ser>
          <c:idx val="1"/>
          <c:order val="1"/>
          <c:tx>
            <c:strRef>
              <c:f>TABLICA!$B$48</c:f>
              <c:strCache>
                <c:ptCount val="1"/>
                <c:pt idx="0">
                  <c:v>PODK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0513835783612428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4FEB-8E69-FEC17EBA3D00}"/>
                </c:ext>
              </c:extLst>
            </c:dLbl>
            <c:dLbl>
              <c:idx val="5"/>
              <c:layout>
                <c:manualLayout>
                  <c:x val="-1.3142294729515534E-3"/>
                  <c:y val="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CE-4FEB-8E69-FEC17EBA3D00}"/>
                </c:ext>
              </c:extLst>
            </c:dLbl>
            <c:dLbl>
              <c:idx val="6"/>
              <c:layout>
                <c:manualLayout>
                  <c:x val="7.8853768377093215E-3"/>
                  <c:y val="1.881272451209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E-4FEB-8E69-FEC17EBA3D00}"/>
                </c:ext>
              </c:extLst>
            </c:dLbl>
            <c:dLbl>
              <c:idx val="7"/>
              <c:layout>
                <c:manualLayout>
                  <c:x val="1.18280652565638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E-4FEB-8E69-FEC17EBA3D00}"/>
                </c:ext>
              </c:extLst>
            </c:dLbl>
            <c:dLbl>
              <c:idx val="8"/>
              <c:layout>
                <c:manualLayout>
                  <c:x val="1.4456524202466991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CE-4FEB-8E69-FEC17EBA3D00}"/>
                </c:ext>
              </c:extLst>
            </c:dLbl>
            <c:dLbl>
              <c:idx val="9"/>
              <c:layout>
                <c:manualLayout>
                  <c:x val="1.314229472951553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493982639960003E-2"/>
                      <c:h val="5.33811058030589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0CE-4FEB-8E69-FEC17EBA3D00}"/>
                </c:ext>
              </c:extLst>
            </c:dLbl>
            <c:dLbl>
              <c:idx val="10"/>
              <c:layout>
                <c:manualLayout>
                  <c:x val="1.3142294729515341E-2"/>
                  <c:y val="1.88127245120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CE-4FEB-8E69-FEC17EBA3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TABLICA!$C$48:$M$48</c:f>
              <c:numCache>
                <c:formatCode>#\ ##0.0</c:formatCode>
                <c:ptCount val="11"/>
                <c:pt idx="0">
                  <c:v>15.8</c:v>
                </c:pt>
                <c:pt idx="1">
                  <c:v>15.7</c:v>
                </c:pt>
                <c:pt idx="2">
                  <c:v>17</c:v>
                </c:pt>
                <c:pt idx="3">
                  <c:v>18</c:v>
                </c:pt>
                <c:pt idx="4">
                  <c:v>18.5</c:v>
                </c:pt>
                <c:pt idx="5">
                  <c:v>19.600000000000001</c:v>
                </c:pt>
                <c:pt idx="6">
                  <c:v>21.1</c:v>
                </c:pt>
                <c:pt idx="7">
                  <c:v>21.7</c:v>
                </c:pt>
                <c:pt idx="8">
                  <c:v>21.9</c:v>
                </c:pt>
                <c:pt idx="9">
                  <c:v>22.7</c:v>
                </c:pt>
                <c:pt idx="10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CE-4FEB-8E69-FEC17EBA3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30528"/>
        <c:axId val="320824256"/>
      </c:barChart>
      <c:lineChart>
        <c:grouping val="standard"/>
        <c:varyColors val="0"/>
        <c:ser>
          <c:idx val="2"/>
          <c:order val="2"/>
          <c:tx>
            <c:strRef>
              <c:f>TABLICA!$B$49</c:f>
              <c:strCache>
                <c:ptCount val="1"/>
                <c:pt idx="0">
                  <c:v>Polska (miasto)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TABLICA!$C$49:$M$49</c:f>
              <c:numCache>
                <c:formatCode>#\ ##0.0</c:formatCode>
                <c:ptCount val="11"/>
                <c:pt idx="0">
                  <c:v>23.2</c:v>
                </c:pt>
                <c:pt idx="1">
                  <c:v>24</c:v>
                </c:pt>
                <c:pt idx="2">
                  <c:v>25</c:v>
                </c:pt>
                <c:pt idx="3">
                  <c:v>26.1</c:v>
                </c:pt>
                <c:pt idx="4">
                  <c:v>27.6</c:v>
                </c:pt>
                <c:pt idx="5">
                  <c:v>28.3</c:v>
                </c:pt>
                <c:pt idx="6">
                  <c:v>28.8</c:v>
                </c:pt>
                <c:pt idx="7">
                  <c:v>29.9</c:v>
                </c:pt>
                <c:pt idx="8">
                  <c:v>30.8</c:v>
                </c:pt>
                <c:pt idx="9">
                  <c:v>31.5</c:v>
                </c:pt>
                <c:pt idx="10">
                  <c:v>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0CE-4FEB-8E69-FEC17EBA3D00}"/>
            </c:ext>
          </c:extLst>
        </c:ser>
        <c:ser>
          <c:idx val="3"/>
          <c:order val="3"/>
          <c:tx>
            <c:strRef>
              <c:f>TABLICA!$B$50</c:f>
              <c:strCache>
                <c:ptCount val="1"/>
                <c:pt idx="0">
                  <c:v>PODK (miasto)</c:v>
                </c:pt>
              </c:strCache>
            </c:strRef>
          </c:tx>
          <c:spPr>
            <a:ln w="4445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TABLICA!$C$50:$M$50</c:f>
              <c:numCache>
                <c:formatCode>#\ ##0.0</c:formatCode>
                <c:ptCount val="11"/>
                <c:pt idx="0">
                  <c:v>24.6</c:v>
                </c:pt>
                <c:pt idx="1">
                  <c:v>23.8</c:v>
                </c:pt>
                <c:pt idx="2">
                  <c:v>25.4</c:v>
                </c:pt>
                <c:pt idx="3">
                  <c:v>26.1</c:v>
                </c:pt>
                <c:pt idx="4">
                  <c:v>26.7</c:v>
                </c:pt>
                <c:pt idx="5">
                  <c:v>28.1</c:v>
                </c:pt>
                <c:pt idx="6">
                  <c:v>31.4</c:v>
                </c:pt>
                <c:pt idx="7">
                  <c:v>32.700000000000003</c:v>
                </c:pt>
                <c:pt idx="8">
                  <c:v>32</c:v>
                </c:pt>
                <c:pt idx="9">
                  <c:v>32.700000000000003</c:v>
                </c:pt>
                <c:pt idx="10">
                  <c:v>34.299999999999997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0CE-4FEB-8E69-FEC17EBA3D00}"/>
            </c:ext>
          </c:extLst>
        </c:ser>
        <c:ser>
          <c:idx val="4"/>
          <c:order val="4"/>
          <c:tx>
            <c:strRef>
              <c:f>TABLICA!$B$51</c:f>
              <c:strCache>
                <c:ptCount val="1"/>
                <c:pt idx="0">
                  <c:v>Polska (wieś)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TABLICA!$C$51:$M$51</c:f>
              <c:numCache>
                <c:formatCode>#\ ##0.0</c:formatCode>
                <c:ptCount val="11"/>
                <c:pt idx="0">
                  <c:v>9.1</c:v>
                </c:pt>
                <c:pt idx="1">
                  <c:v>10.1</c:v>
                </c:pt>
                <c:pt idx="2">
                  <c:v>11.2</c:v>
                </c:pt>
                <c:pt idx="3">
                  <c:v>12</c:v>
                </c:pt>
                <c:pt idx="4">
                  <c:v>12.5</c:v>
                </c:pt>
                <c:pt idx="5">
                  <c:v>12.9</c:v>
                </c:pt>
                <c:pt idx="6">
                  <c:v>13.8</c:v>
                </c:pt>
                <c:pt idx="7">
                  <c:v>14.4</c:v>
                </c:pt>
                <c:pt idx="8">
                  <c:v>14.7</c:v>
                </c:pt>
                <c:pt idx="9">
                  <c:v>15.6</c:v>
                </c:pt>
                <c:pt idx="10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0CE-4FEB-8E69-FEC17EBA3D00}"/>
            </c:ext>
          </c:extLst>
        </c:ser>
        <c:ser>
          <c:idx val="5"/>
          <c:order val="5"/>
          <c:tx>
            <c:strRef>
              <c:f>TABLICA!$B$52</c:f>
              <c:strCache>
                <c:ptCount val="1"/>
                <c:pt idx="0">
                  <c:v>PODK (wieś)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TABLICA!$C$46:$M$46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TABLICA!$C$52:$M$52</c:f>
              <c:numCache>
                <c:formatCode>#\ ##0.0</c:formatCode>
                <c:ptCount val="11"/>
                <c:pt idx="0">
                  <c:v>9.6999999999999993</c:v>
                </c:pt>
                <c:pt idx="1">
                  <c:v>9.8000000000000007</c:v>
                </c:pt>
                <c:pt idx="2">
                  <c:v>11</c:v>
                </c:pt>
                <c:pt idx="3">
                  <c:v>12.1</c:v>
                </c:pt>
                <c:pt idx="4">
                  <c:v>12.6</c:v>
                </c:pt>
                <c:pt idx="5">
                  <c:v>13.8</c:v>
                </c:pt>
                <c:pt idx="6">
                  <c:v>13.9</c:v>
                </c:pt>
                <c:pt idx="7">
                  <c:v>14.2</c:v>
                </c:pt>
                <c:pt idx="8">
                  <c:v>14.9</c:v>
                </c:pt>
                <c:pt idx="9">
                  <c:v>15.7</c:v>
                </c:pt>
                <c:pt idx="10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0CE-4FEB-8E69-FEC17EBA3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30528"/>
        <c:axId val="320824256"/>
      </c:lineChart>
      <c:catAx>
        <c:axId val="3208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4256"/>
        <c:crosses val="autoZero"/>
        <c:auto val="1"/>
        <c:lblAlgn val="ctr"/>
        <c:lblOffset val="100"/>
        <c:noMultiLvlLbl val="0"/>
      </c:catAx>
      <c:valAx>
        <c:axId val="32082425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31224445529182E-2"/>
          <c:y val="3.2775247194756135E-2"/>
          <c:w val="0.86586034461322736"/>
          <c:h val="0.75876129107549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TABLICA!$B$44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905411921903136E-2"/>
                  <c:y val="0.25956870517240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A-4991-8C80-58366352C417}"/>
                </c:ext>
              </c:extLst>
            </c:dLbl>
            <c:dLbl>
              <c:idx val="1"/>
              <c:layout>
                <c:manualLayout>
                  <c:x val="-1.4078631187530694E-2"/>
                  <c:y val="0.27357801825298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A-4991-8C80-58366352C417}"/>
                </c:ext>
              </c:extLst>
            </c:dLbl>
            <c:dLbl>
              <c:idx val="2"/>
              <c:layout>
                <c:manualLayout>
                  <c:x val="-9.3857541250204624E-3"/>
                  <c:y val="0.27357801825298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EA-4991-8C80-58366352C417}"/>
                </c:ext>
              </c:extLst>
            </c:dLbl>
            <c:dLbl>
              <c:idx val="3"/>
              <c:layout>
                <c:manualLayout>
                  <c:x val="-7.0393155937653468E-3"/>
                  <c:y val="0.27357801825298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EA-4991-8C80-58366352C417}"/>
                </c:ext>
              </c:extLst>
            </c:dLbl>
            <c:dLbl>
              <c:idx val="4"/>
              <c:layout>
                <c:manualLayout>
                  <c:x val="-1.0558973390648105E-2"/>
                  <c:y val="0.29623175091478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EA-4991-8C80-58366352C417}"/>
                </c:ext>
              </c:extLst>
            </c:dLbl>
            <c:dLbl>
              <c:idx val="5"/>
              <c:layout>
                <c:manualLayout>
                  <c:x val="-1.2905411921903221E-2"/>
                  <c:y val="0.304333879977555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EA-4991-8C80-58366352C417}"/>
                </c:ext>
              </c:extLst>
            </c:dLbl>
            <c:dLbl>
              <c:idx val="6"/>
              <c:layout>
                <c:manualLayout>
                  <c:x val="-1.1732192656275578E-2"/>
                  <c:y val="0.302749075375159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EA-4991-8C80-58366352C417}"/>
                </c:ext>
              </c:extLst>
            </c:dLbl>
            <c:dLbl>
              <c:idx val="7"/>
              <c:layout>
                <c:manualLayout>
                  <c:x val="-9.3857541250205474E-3"/>
                  <c:y val="0.29900986605746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EA-4991-8C80-58366352C417}"/>
                </c:ext>
              </c:extLst>
            </c:dLbl>
            <c:dLbl>
              <c:idx val="8"/>
              <c:layout>
                <c:manualLayout>
                  <c:x val="-7.0393155937654326E-3"/>
                  <c:y val="0.306028092582578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EA-4991-8C80-58366352C417}"/>
                </c:ext>
              </c:extLst>
            </c:dLbl>
            <c:dLbl>
              <c:idx val="9"/>
              <c:layout>
                <c:manualLayout>
                  <c:x val="-1.055897339064802E-2"/>
                  <c:y val="0.307112164745043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EA-4991-8C80-58366352C417}"/>
                </c:ext>
              </c:extLst>
            </c:dLbl>
            <c:dLbl>
              <c:idx val="10"/>
              <c:layout>
                <c:manualLayout>
                  <c:x val="-1.5251850453158251E-2"/>
                  <c:y val="0.304415808760917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EA-4991-8C80-58366352C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TABLICA!$C$43:$M$43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TABLICA!$C$44:$M$44</c:f>
              <c:numCache>
                <c:formatCode>#\ ##0.0</c:formatCode>
                <c:ptCount val="11"/>
                <c:pt idx="0">
                  <c:v>50</c:v>
                </c:pt>
                <c:pt idx="1">
                  <c:v>50.2</c:v>
                </c:pt>
                <c:pt idx="2">
                  <c:v>50.2</c:v>
                </c:pt>
                <c:pt idx="3">
                  <c:v>50.2</c:v>
                </c:pt>
                <c:pt idx="4">
                  <c:v>51.2</c:v>
                </c:pt>
                <c:pt idx="5">
                  <c:v>51.9</c:v>
                </c:pt>
                <c:pt idx="6">
                  <c:v>52.8</c:v>
                </c:pt>
                <c:pt idx="7">
                  <c:v>53.7</c:v>
                </c:pt>
                <c:pt idx="8">
                  <c:v>54.2</c:v>
                </c:pt>
                <c:pt idx="9">
                  <c:v>54.4</c:v>
                </c:pt>
                <c:pt idx="10">
                  <c:v>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EA-4991-8C80-58366352C417}"/>
            </c:ext>
          </c:extLst>
        </c:ser>
        <c:ser>
          <c:idx val="1"/>
          <c:order val="1"/>
          <c:tx>
            <c:strRef>
              <c:f>TABLICA!$B$45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TABLICA!$C$43:$M$43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TABLICA!$C$45:$M$45</c:f>
              <c:numCache>
                <c:formatCode>#\ ##0.0</c:formatCode>
                <c:ptCount val="11"/>
                <c:pt idx="0">
                  <c:v>50</c:v>
                </c:pt>
                <c:pt idx="1">
                  <c:v>49.3</c:v>
                </c:pt>
                <c:pt idx="2">
                  <c:v>48.8</c:v>
                </c:pt>
                <c:pt idx="3">
                  <c:v>48.1</c:v>
                </c:pt>
                <c:pt idx="4">
                  <c:v>46.9</c:v>
                </c:pt>
                <c:pt idx="5">
                  <c:v>48</c:v>
                </c:pt>
                <c:pt idx="6">
                  <c:v>50.6</c:v>
                </c:pt>
                <c:pt idx="7">
                  <c:v>51.8</c:v>
                </c:pt>
                <c:pt idx="8">
                  <c:v>51.4</c:v>
                </c:pt>
                <c:pt idx="9">
                  <c:v>51.4</c:v>
                </c:pt>
                <c:pt idx="10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EA-4991-8C80-58366352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23080"/>
        <c:axId val="320823472"/>
      </c:barChart>
      <c:lineChart>
        <c:grouping val="standard"/>
        <c:varyColors val="0"/>
        <c:ser>
          <c:idx val="6"/>
          <c:order val="2"/>
          <c:tx>
            <c:strRef>
              <c:f>TABLICA!$B$50</c:f>
              <c:strCache>
                <c:ptCount val="1"/>
                <c:pt idx="0">
                  <c:v>CEL SRW 2020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9.6409110669392999E-3"/>
                  <c:y val="-2.369658599536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EA-4991-8C80-58366352C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TABLICA!$C$43:$M$43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TABLICA!$C$50:$M$50</c:f>
              <c:numCache>
                <c:formatCode>#\ ##0.0</c:formatCode>
                <c:ptCount val="11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4EA-4991-8C80-58366352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23080"/>
        <c:axId val="320823472"/>
      </c:lineChart>
      <c:catAx>
        <c:axId val="3208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3472"/>
        <c:crosses val="autoZero"/>
        <c:auto val="1"/>
        <c:lblAlgn val="ctr"/>
        <c:lblOffset val="100"/>
        <c:noMultiLvlLbl val="0"/>
      </c:catAx>
      <c:valAx>
        <c:axId val="320823472"/>
        <c:scaling>
          <c:orientation val="minMax"/>
          <c:max val="65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2000" b="1" dirty="0">
                <a:solidFill>
                  <a:schemeClr val="tx1"/>
                </a:solidFill>
              </a:rPr>
              <a:t>Rejestrowane</a:t>
            </a:r>
          </a:p>
        </c:rich>
      </c:tx>
      <c:layout>
        <c:manualLayout>
          <c:xMode val="edge"/>
          <c:yMode val="edge"/>
          <c:x val="0.50429496173950494"/>
          <c:y val="2.7715174504420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379273154353702"/>
          <c:y val="9.9713722284825501E-2"/>
          <c:w val="0.86101165527062651"/>
          <c:h val="0.67631017188566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TABLICA!$O$4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bg2"/>
            </a:solidFill>
            <a:ln w="28575"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TABLICA!$P$3:$Z$3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TABLICA!$P$4:$Z$4</c:f>
              <c:numCache>
                <c:formatCode>#\ ##0.0</c:formatCode>
                <c:ptCount val="11"/>
                <c:pt idx="0">
                  <c:v>12.4</c:v>
                </c:pt>
                <c:pt idx="1">
                  <c:v>12.5</c:v>
                </c:pt>
                <c:pt idx="2">
                  <c:v>13.4</c:v>
                </c:pt>
                <c:pt idx="3">
                  <c:v>13.4</c:v>
                </c:pt>
                <c:pt idx="4">
                  <c:v>11.4</c:v>
                </c:pt>
                <c:pt idx="5">
                  <c:v>9.6999999999999993</c:v>
                </c:pt>
                <c:pt idx="6">
                  <c:v>8.1999999999999993</c:v>
                </c:pt>
                <c:pt idx="7">
                  <c:v>6.6</c:v>
                </c:pt>
                <c:pt idx="8">
                  <c:v>5.8</c:v>
                </c:pt>
                <c:pt idx="9">
                  <c:v>5.2</c:v>
                </c:pt>
                <c:pt idx="1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4-4367-878B-99EB6AAE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25432"/>
        <c:axId val="320824648"/>
      </c:barChart>
      <c:lineChart>
        <c:grouping val="standard"/>
        <c:varyColors val="0"/>
        <c:ser>
          <c:idx val="1"/>
          <c:order val="1"/>
          <c:tx>
            <c:strRef>
              <c:f>TABLICA!$O$5</c:f>
              <c:strCache>
                <c:ptCount val="1"/>
                <c:pt idx="0">
                  <c:v>PODKARPACKIE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TABLICA!$P$3:$Z$3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TABLICA!$P$5:$Z$5</c:f>
              <c:numCache>
                <c:formatCode>#\ ##0.0</c:formatCode>
                <c:ptCount val="11"/>
                <c:pt idx="0">
                  <c:v>15.4</c:v>
                </c:pt>
                <c:pt idx="1">
                  <c:v>15.5</c:v>
                </c:pt>
                <c:pt idx="2">
                  <c:v>16.399999999999999</c:v>
                </c:pt>
                <c:pt idx="3">
                  <c:v>16.3</c:v>
                </c:pt>
                <c:pt idx="4">
                  <c:v>14.6</c:v>
                </c:pt>
                <c:pt idx="5">
                  <c:v>13.2</c:v>
                </c:pt>
                <c:pt idx="6">
                  <c:v>11.5</c:v>
                </c:pt>
                <c:pt idx="7">
                  <c:v>9.6</c:v>
                </c:pt>
                <c:pt idx="8">
                  <c:v>8.6999999999999993</c:v>
                </c:pt>
                <c:pt idx="9">
                  <c:v>7.9</c:v>
                </c:pt>
                <c:pt idx="10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D4-4367-878B-99EB6AAE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25432"/>
        <c:axId val="320824648"/>
      </c:lineChart>
      <c:catAx>
        <c:axId val="32082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4648"/>
        <c:crosses val="autoZero"/>
        <c:auto val="1"/>
        <c:lblAlgn val="ctr"/>
        <c:lblOffset val="100"/>
        <c:noMultiLvlLbl val="0"/>
      </c:catAx>
      <c:valAx>
        <c:axId val="32082464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2000" b="1" dirty="0">
                <a:solidFill>
                  <a:schemeClr val="tx1"/>
                </a:solidFill>
              </a:rPr>
              <a:t>BAEL</a:t>
            </a:r>
          </a:p>
        </c:rich>
      </c:tx>
      <c:layout>
        <c:manualLayout>
          <c:xMode val="edge"/>
          <c:yMode val="edge"/>
          <c:x val="0.68256095753868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840595038989662"/>
          <c:y val="9.9585760312346241E-2"/>
          <c:w val="0.85537699264646272"/>
          <c:h val="0.6580822368943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TABLICA!$O$4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34925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TABLICA!$P$3:$Z$3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TABLICA!$P$4:$Z$4</c:f>
              <c:numCache>
                <c:formatCode>#\ ##0.0</c:formatCode>
                <c:ptCount val="11"/>
                <c:pt idx="0">
                  <c:v>9.6</c:v>
                </c:pt>
                <c:pt idx="1">
                  <c:v>9.6</c:v>
                </c:pt>
                <c:pt idx="2">
                  <c:v>10.1</c:v>
                </c:pt>
                <c:pt idx="3">
                  <c:v>10.3</c:v>
                </c:pt>
                <c:pt idx="4">
                  <c:v>9</c:v>
                </c:pt>
                <c:pt idx="5">
                  <c:v>7.5</c:v>
                </c:pt>
                <c:pt idx="6">
                  <c:v>6.2</c:v>
                </c:pt>
                <c:pt idx="7">
                  <c:v>4.9000000000000004</c:v>
                </c:pt>
                <c:pt idx="8">
                  <c:v>3.8</c:v>
                </c:pt>
                <c:pt idx="9">
                  <c:v>3.3</c:v>
                </c:pt>
                <c:pt idx="1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6-4774-A99C-E0255848E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25040"/>
        <c:axId val="320825824"/>
      </c:barChart>
      <c:lineChart>
        <c:grouping val="standard"/>
        <c:varyColors val="0"/>
        <c:ser>
          <c:idx val="1"/>
          <c:order val="1"/>
          <c:tx>
            <c:strRef>
              <c:f>TABLICA!$O$5</c:f>
              <c:strCache>
                <c:ptCount val="1"/>
                <c:pt idx="0">
                  <c:v>PODKARPACKIE</c:v>
                </c:pt>
              </c:strCache>
            </c:strRef>
          </c:tx>
          <c:spPr>
            <a:ln w="444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TABLICA!$P$3:$Z$3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TABLICA!$P$5:$Z$5</c:f>
              <c:numCache>
                <c:formatCode>#\ ##0.0</c:formatCode>
                <c:ptCount val="11"/>
                <c:pt idx="0">
                  <c:v>11.6</c:v>
                </c:pt>
                <c:pt idx="1">
                  <c:v>12.4</c:v>
                </c:pt>
                <c:pt idx="2">
                  <c:v>13.2</c:v>
                </c:pt>
                <c:pt idx="3">
                  <c:v>14.3</c:v>
                </c:pt>
                <c:pt idx="4">
                  <c:v>14</c:v>
                </c:pt>
                <c:pt idx="5">
                  <c:v>11.7</c:v>
                </c:pt>
                <c:pt idx="6">
                  <c:v>9.6</c:v>
                </c:pt>
                <c:pt idx="7">
                  <c:v>8.4</c:v>
                </c:pt>
                <c:pt idx="8">
                  <c:v>6.5</c:v>
                </c:pt>
                <c:pt idx="9">
                  <c:v>5.0999999999999996</c:v>
                </c:pt>
                <c:pt idx="1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6-4774-A99C-E0255848E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25040"/>
        <c:axId val="320825824"/>
      </c:lineChart>
      <c:catAx>
        <c:axId val="3208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5824"/>
        <c:crosses val="autoZero"/>
        <c:auto val="1"/>
        <c:lblAlgn val="ctr"/>
        <c:lblOffset val="100"/>
        <c:noMultiLvlLbl val="0"/>
      </c:catAx>
      <c:valAx>
        <c:axId val="32082582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4654967790174E-2"/>
          <c:y val="3.2775247194756135E-2"/>
          <c:w val="0.90641802586308751"/>
          <c:h val="0.72800225900825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TABLICA!$O$25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bg2"/>
            </a:solidFill>
            <a:ln w="25400"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TABLICA!$P$24:$Z$24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TABLICA!$P$25:$Z$25</c:f>
              <c:numCache>
                <c:formatCode>#\ ##0.0</c:formatCode>
                <c:ptCount val="11"/>
                <c:pt idx="0">
                  <c:v>29.1</c:v>
                </c:pt>
                <c:pt idx="1">
                  <c:v>34.6</c:v>
                </c:pt>
                <c:pt idx="2">
                  <c:v>35.4</c:v>
                </c:pt>
                <c:pt idx="3">
                  <c:v>38.299999999999997</c:v>
                </c:pt>
                <c:pt idx="4">
                  <c:v>41.6</c:v>
                </c:pt>
                <c:pt idx="5">
                  <c:v>39.700000000000003</c:v>
                </c:pt>
                <c:pt idx="6">
                  <c:v>40.700000000000003</c:v>
                </c:pt>
                <c:pt idx="7">
                  <c:v>40.5</c:v>
                </c:pt>
                <c:pt idx="8">
                  <c:v>39.6</c:v>
                </c:pt>
                <c:pt idx="9">
                  <c:v>38</c:v>
                </c:pt>
                <c:pt idx="1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7-45E6-AF89-0A1269ED0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27000"/>
        <c:axId val="320827392"/>
      </c:barChart>
      <c:lineChart>
        <c:grouping val="standard"/>
        <c:varyColors val="0"/>
        <c:ser>
          <c:idx val="1"/>
          <c:order val="1"/>
          <c:tx>
            <c:strRef>
              <c:f>TABLICA!$O$26</c:f>
              <c:strCache>
                <c:ptCount val="1"/>
                <c:pt idx="0">
                  <c:v>PODKARPACKIE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TABLICA!$P$24:$Z$24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TABLICA!$P$26:$Z$26</c:f>
              <c:numCache>
                <c:formatCode>#\ ##0.0</c:formatCode>
                <c:ptCount val="11"/>
                <c:pt idx="0">
                  <c:v>37.4</c:v>
                </c:pt>
                <c:pt idx="1">
                  <c:v>41.6</c:v>
                </c:pt>
                <c:pt idx="2">
                  <c:v>41.7</c:v>
                </c:pt>
                <c:pt idx="3">
                  <c:v>42.8</c:v>
                </c:pt>
                <c:pt idx="4">
                  <c:v>44.9</c:v>
                </c:pt>
                <c:pt idx="5">
                  <c:v>44.3</c:v>
                </c:pt>
                <c:pt idx="6">
                  <c:v>45.2</c:v>
                </c:pt>
                <c:pt idx="7">
                  <c:v>46.1</c:v>
                </c:pt>
                <c:pt idx="8">
                  <c:v>45.4</c:v>
                </c:pt>
                <c:pt idx="9">
                  <c:v>44.3</c:v>
                </c:pt>
                <c:pt idx="10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77-45E6-AF89-0A1269ED0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27000"/>
        <c:axId val="320827392"/>
      </c:lineChart>
      <c:catAx>
        <c:axId val="32082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7392"/>
        <c:crosses val="autoZero"/>
        <c:auto val="1"/>
        <c:lblAlgn val="ctr"/>
        <c:lblOffset val="100"/>
        <c:noMultiLvlLbl val="0"/>
      </c:catAx>
      <c:valAx>
        <c:axId val="32082739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082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60982113098547E-2"/>
          <c:y val="3.8481835351627594E-2"/>
          <c:w val="0.92590526978483867"/>
          <c:h val="0.6870408118904662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TABLICA!$O$4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34925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TABLICA!$P$2:$Z$2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TABLICA!$P$4:$Z$4</c:f>
              <c:numCache>
                <c:formatCode>#,##0</c:formatCode>
                <c:ptCount val="11"/>
                <c:pt idx="0">
                  <c:v>56</c:v>
                </c:pt>
                <c:pt idx="1">
                  <c:v>55</c:v>
                </c:pt>
                <c:pt idx="2">
                  <c:v>55</c:v>
                </c:pt>
                <c:pt idx="3">
                  <c:v>57</c:v>
                </c:pt>
                <c:pt idx="4">
                  <c:v>57</c:v>
                </c:pt>
                <c:pt idx="5">
                  <c:v>58</c:v>
                </c:pt>
                <c:pt idx="6">
                  <c:v>58</c:v>
                </c:pt>
                <c:pt idx="7">
                  <c:v>59</c:v>
                </c:pt>
                <c:pt idx="8">
                  <c:v>61</c:v>
                </c:pt>
                <c:pt idx="9">
                  <c:v>63</c:v>
                </c:pt>
                <c:pt idx="1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0-4A27-B2D2-855F02BE7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1573704"/>
        <c:axId val="321569784"/>
      </c:barChart>
      <c:lineChart>
        <c:grouping val="standard"/>
        <c:varyColors val="0"/>
        <c:ser>
          <c:idx val="0"/>
          <c:order val="0"/>
          <c:tx>
            <c:strRef>
              <c:f>TABLICA!$O$3</c:f>
              <c:strCache>
                <c:ptCount val="1"/>
                <c:pt idx="0">
                  <c:v>POLSKA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TABLICA!$P$2:$Z$2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TABLICA!$P$3:$Z$3</c:f>
              <c:numCache>
                <c:formatCode>#,##0</c:formatCode>
                <c:ptCount val="11"/>
                <c:pt idx="0">
                  <c:v>76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77</c:v>
                </c:pt>
                <c:pt idx="5">
                  <c:v>77</c:v>
                </c:pt>
                <c:pt idx="6">
                  <c:v>77</c:v>
                </c:pt>
                <c:pt idx="7">
                  <c:v>78</c:v>
                </c:pt>
                <c:pt idx="8">
                  <c:v>81</c:v>
                </c:pt>
                <c:pt idx="9">
                  <c:v>84</c:v>
                </c:pt>
                <c:pt idx="10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0-4A27-B2D2-855F02BE7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73704"/>
        <c:axId val="321569784"/>
      </c:lineChart>
      <c:catAx>
        <c:axId val="32157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69784"/>
        <c:crosses val="autoZero"/>
        <c:auto val="1"/>
        <c:lblAlgn val="ctr"/>
        <c:lblOffset val="100"/>
        <c:noMultiLvlLbl val="0"/>
      </c:catAx>
      <c:valAx>
        <c:axId val="3215697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7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Ogólnie rzecz biorąc większości ludzi można ufać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rgbClr val="92D050">
                    <a:alpha val="9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Arkusz1!$B$3:$K$3</c:f>
              <c:numCache>
                <c:formatCode>General</c:formatCode>
                <c:ptCount val="10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</c:numCache>
            </c:numRef>
          </c:cat>
          <c:val>
            <c:numRef>
              <c:f>Arkusz1!$B$4:$K$4</c:f>
              <c:numCache>
                <c:formatCode>General</c:formatCode>
                <c:ptCount val="10"/>
                <c:pt idx="0">
                  <c:v>19</c:v>
                </c:pt>
                <c:pt idx="1">
                  <c:v>17</c:v>
                </c:pt>
                <c:pt idx="2">
                  <c:v>19</c:v>
                </c:pt>
                <c:pt idx="3">
                  <c:v>26</c:v>
                </c:pt>
                <c:pt idx="4">
                  <c:v>26</c:v>
                </c:pt>
                <c:pt idx="5">
                  <c:v>23</c:v>
                </c:pt>
                <c:pt idx="6">
                  <c:v>22</c:v>
                </c:pt>
                <c:pt idx="7">
                  <c:v>23</c:v>
                </c:pt>
                <c:pt idx="8">
                  <c:v>22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7-4BBC-9342-6712D50926BA}"/>
            </c:ext>
          </c:extLst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W stosunkach z innymi trzeba być bardzo ostrożnym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al 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Arkusz1!$B$3:$K$3</c:f>
              <c:numCache>
                <c:formatCode>General</c:formatCode>
                <c:ptCount val="10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</c:numCache>
            </c:numRef>
          </c:cat>
          <c:val>
            <c:numRef>
              <c:f>Arkusz1!$B$5:$K$5</c:f>
              <c:numCache>
                <c:formatCode>General</c:formatCode>
                <c:ptCount val="10"/>
                <c:pt idx="0">
                  <c:v>79</c:v>
                </c:pt>
                <c:pt idx="1">
                  <c:v>81</c:v>
                </c:pt>
                <c:pt idx="2">
                  <c:v>79</c:v>
                </c:pt>
                <c:pt idx="3">
                  <c:v>72</c:v>
                </c:pt>
                <c:pt idx="4">
                  <c:v>72</c:v>
                </c:pt>
                <c:pt idx="5">
                  <c:v>74</c:v>
                </c:pt>
                <c:pt idx="6">
                  <c:v>75</c:v>
                </c:pt>
                <c:pt idx="7">
                  <c:v>74</c:v>
                </c:pt>
                <c:pt idx="8">
                  <c:v>76</c:v>
                </c:pt>
                <c:pt idx="9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7-4BBC-9342-6712D50926BA}"/>
            </c:ext>
          </c:extLst>
        </c:ser>
        <c:ser>
          <c:idx val="2"/>
          <c:order val="2"/>
          <c:tx>
            <c:strRef>
              <c:f>Arkusz1!$A$6</c:f>
              <c:strCache>
                <c:ptCount val="1"/>
                <c:pt idx="0">
                  <c:v>Trudno powiedzieć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Arkusz1!$B$3:$K$3</c:f>
              <c:numCache>
                <c:formatCode>General</c:formatCode>
                <c:ptCount val="10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</c:numCache>
            </c:numRef>
          </c:cat>
          <c:val>
            <c:numRef>
              <c:f>Arkusz1!$B$6:$K$6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37-4BBC-9342-6712D509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72528"/>
        <c:axId val="321572136"/>
      </c:lineChart>
      <c:catAx>
        <c:axId val="3215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pl-PL"/>
          </a:p>
        </c:txPr>
        <c:crossAx val="321572136"/>
        <c:crosses val="autoZero"/>
        <c:auto val="1"/>
        <c:lblAlgn val="ctr"/>
        <c:lblOffset val="100"/>
        <c:noMultiLvlLbl val="0"/>
      </c:catAx>
      <c:valAx>
        <c:axId val="321572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pl-PL"/>
          </a:p>
        </c:txPr>
        <c:crossAx val="321572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69331919094939"/>
          <c:w val="0.97626483694003974"/>
          <c:h val="0.22934034583159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"/>
        </a:defRPr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24320578136823E-2"/>
          <c:y val="4.1663449823842548E-2"/>
          <c:w val="0.89697970066817978"/>
          <c:h val="0.6701010493783518"/>
        </c:manualLayout>
      </c:layout>
      <c:lineChart>
        <c:grouping val="standard"/>
        <c:varyColors val="0"/>
        <c:ser>
          <c:idx val="0"/>
          <c:order val="0"/>
          <c:tx>
            <c:strRef>
              <c:f>TABLICA!$B$42</c:f>
              <c:strCache>
                <c:ptCount val="1"/>
                <c:pt idx="0">
                  <c:v>POLSKA</c:v>
                </c:pt>
              </c:strCache>
            </c:strRef>
          </c:tx>
          <c:spPr>
            <a:ln w="508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TABLICA!$C$41:$M$41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TABLICA!$C$42:$M$42</c:f>
              <c:numCache>
                <c:formatCode>#,##0</c:formatCode>
                <c:ptCount val="11"/>
                <c:pt idx="0">
                  <c:v>27</c:v>
                </c:pt>
                <c:pt idx="1">
                  <c:v>28</c:v>
                </c:pt>
                <c:pt idx="2">
                  <c:v>30</c:v>
                </c:pt>
                <c:pt idx="3">
                  <c:v>32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38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E-41A7-9989-6426D5E9B7FD}"/>
            </c:ext>
          </c:extLst>
        </c:ser>
        <c:ser>
          <c:idx val="1"/>
          <c:order val="1"/>
          <c:tx>
            <c:strRef>
              <c:f>TABLICA!$B$43</c:f>
              <c:strCache>
                <c:ptCount val="1"/>
                <c:pt idx="0">
                  <c:v>PODKARPACKIE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TABLICA!$C$41:$M$41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TABLICA!$C$43:$M$43</c:f>
              <c:numCache>
                <c:formatCode>#,##0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33</c:v>
                </c:pt>
                <c:pt idx="5">
                  <c:v>34</c:v>
                </c:pt>
                <c:pt idx="6">
                  <c:v>36</c:v>
                </c:pt>
                <c:pt idx="7">
                  <c:v>37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8E-41A7-9989-6426D5E9B7FD}"/>
            </c:ext>
          </c:extLst>
        </c:ser>
        <c:ser>
          <c:idx val="2"/>
          <c:order val="2"/>
          <c:tx>
            <c:strRef>
              <c:f>TABLICA!$B$44</c:f>
              <c:strCache>
                <c:ptCount val="1"/>
                <c:pt idx="0">
                  <c:v>CEL SRW 2020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8E-41A7-9989-6426D5E9B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TABLICA!$C$41:$M$41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TABLICA!$C$44:$M$44</c:f>
              <c:numCache>
                <c:formatCode>General</c:formatCode>
                <c:ptCount val="11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8E-41A7-9989-6426D5E9B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75664"/>
        <c:axId val="321568608"/>
      </c:lineChart>
      <c:catAx>
        <c:axId val="3215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68608"/>
        <c:crosses val="autoZero"/>
        <c:auto val="1"/>
        <c:lblAlgn val="ctr"/>
        <c:lblOffset val="100"/>
        <c:noMultiLvlLbl val="0"/>
      </c:catAx>
      <c:valAx>
        <c:axId val="321568608"/>
        <c:scaling>
          <c:orientation val="minMax"/>
          <c:min val="25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7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POLSKA</a:t>
            </a:r>
          </a:p>
        </c:rich>
      </c:tx>
      <c:layout>
        <c:manualLayout>
          <c:xMode val="edge"/>
          <c:yMode val="edge"/>
          <c:x val="0.40998781647340721"/>
          <c:y val="4.7122660392760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664260717410319E-2"/>
          <c:y val="0.15782407407407409"/>
          <c:w val="0.8288937007874015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'Struktura 2 GUS'!$A$42</c:f>
              <c:strCache>
                <c:ptCount val="1"/>
                <c:pt idx="0">
                  <c:v>Wiek przedprodukcyjny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GUS'!$B$41:$L$41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GUS'!$B$42:$L$42</c:f>
              <c:numCache>
                <c:formatCode>#\ ##0.0</c:formatCode>
                <c:ptCount val="11"/>
                <c:pt idx="0">
                  <c:v>18.8</c:v>
                </c:pt>
                <c:pt idx="1">
                  <c:v>18.5</c:v>
                </c:pt>
                <c:pt idx="2">
                  <c:v>18.3</c:v>
                </c:pt>
                <c:pt idx="3">
                  <c:v>18.2</c:v>
                </c:pt>
                <c:pt idx="4">
                  <c:v>18</c:v>
                </c:pt>
                <c:pt idx="5">
                  <c:v>18</c:v>
                </c:pt>
                <c:pt idx="6">
                  <c:v>17.899999999999999</c:v>
                </c:pt>
                <c:pt idx="7">
                  <c:v>18</c:v>
                </c:pt>
                <c:pt idx="8">
                  <c:v>18.100000000000001</c:v>
                </c:pt>
                <c:pt idx="9">
                  <c:v>18.100000000000001</c:v>
                </c:pt>
                <c:pt idx="1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C-4768-AB9C-9F70878A22D7}"/>
            </c:ext>
          </c:extLst>
        </c:ser>
        <c:ser>
          <c:idx val="1"/>
          <c:order val="1"/>
          <c:tx>
            <c:strRef>
              <c:f>'Struktura 2 GUS'!$A$43</c:f>
              <c:strCache>
                <c:ptCount val="1"/>
                <c:pt idx="0">
                  <c:v>Wiek produkcyjny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GUS'!$B$41:$L$41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GUS'!$B$43:$L$43</c:f>
              <c:numCache>
                <c:formatCode>#\ ##0.0</c:formatCode>
                <c:ptCount val="11"/>
                <c:pt idx="0">
                  <c:v>64.400000000000006</c:v>
                </c:pt>
                <c:pt idx="1">
                  <c:v>64.2</c:v>
                </c:pt>
                <c:pt idx="2">
                  <c:v>63.9</c:v>
                </c:pt>
                <c:pt idx="3">
                  <c:v>63.4</c:v>
                </c:pt>
                <c:pt idx="4">
                  <c:v>63</c:v>
                </c:pt>
                <c:pt idx="5">
                  <c:v>62.4</c:v>
                </c:pt>
                <c:pt idx="6">
                  <c:v>61.8</c:v>
                </c:pt>
                <c:pt idx="7">
                  <c:v>61.2</c:v>
                </c:pt>
                <c:pt idx="8">
                  <c:v>60.6</c:v>
                </c:pt>
                <c:pt idx="9">
                  <c:v>60</c:v>
                </c:pt>
                <c:pt idx="10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C-4768-AB9C-9F70878A2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67984"/>
        <c:axId val="283568376"/>
      </c:barChart>
      <c:lineChart>
        <c:grouping val="standard"/>
        <c:varyColors val="0"/>
        <c:ser>
          <c:idx val="2"/>
          <c:order val="2"/>
          <c:tx>
            <c:strRef>
              <c:f>'Struktura 2 GUS'!$A$44</c:f>
              <c:strCache>
                <c:ptCount val="1"/>
                <c:pt idx="0">
                  <c:v>Wiek poprodukcyjny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50699912510936E-2"/>
                  <c:y val="-3.703703703703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C-4768-AB9C-9F70878A22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CC-4768-AB9C-9F70878A22D7}"/>
                </c:ext>
              </c:extLst>
            </c:dLbl>
            <c:dLbl>
              <c:idx val="2"/>
              <c:layout>
                <c:manualLayout>
                  <c:x val="-6.8173665791776028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C-4768-AB9C-9F70878A22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C-4768-AB9C-9F70878A22D7}"/>
                </c:ext>
              </c:extLst>
            </c:dLbl>
            <c:dLbl>
              <c:idx val="4"/>
              <c:layout>
                <c:manualLayout>
                  <c:x val="-6.817366579177608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C-4768-AB9C-9F70878A22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CC-4768-AB9C-9F70878A22D7}"/>
                </c:ext>
              </c:extLst>
            </c:dLbl>
            <c:dLbl>
              <c:idx val="6"/>
              <c:layout>
                <c:manualLayout>
                  <c:x val="-6.5395888013998246E-2"/>
                  <c:y val="-3.703703703703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CC-4768-AB9C-9F70878A22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CC-4768-AB9C-9F70878A22D7}"/>
                </c:ext>
              </c:extLst>
            </c:dLbl>
            <c:dLbl>
              <c:idx val="8"/>
              <c:layout>
                <c:manualLayout>
                  <c:x val="-7.0951443569553907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CC-4768-AB9C-9F70878A22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CC-4768-AB9C-9F70878A22D7}"/>
                </c:ext>
              </c:extLst>
            </c:dLbl>
            <c:dLbl>
              <c:idx val="10"/>
              <c:layout>
                <c:manualLayout>
                  <c:x val="-4.5951443569553906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CC-4768-AB9C-9F70878A2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2 GUS'!$B$41:$L$41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'Struktura 2 GUS'!$B$44:$L$44</c:f>
              <c:numCache>
                <c:formatCode>#\ ##0.0</c:formatCode>
                <c:ptCount val="11"/>
                <c:pt idx="0">
                  <c:v>16.8</c:v>
                </c:pt>
                <c:pt idx="1">
                  <c:v>17.3</c:v>
                </c:pt>
                <c:pt idx="2">
                  <c:v>17.8</c:v>
                </c:pt>
                <c:pt idx="3">
                  <c:v>18.399999999999999</c:v>
                </c:pt>
                <c:pt idx="4">
                  <c:v>19</c:v>
                </c:pt>
                <c:pt idx="5">
                  <c:v>19.600000000000001</c:v>
                </c:pt>
                <c:pt idx="6">
                  <c:v>20.2</c:v>
                </c:pt>
                <c:pt idx="7">
                  <c:v>20.8</c:v>
                </c:pt>
                <c:pt idx="8">
                  <c:v>21.4</c:v>
                </c:pt>
                <c:pt idx="9">
                  <c:v>21.9</c:v>
                </c:pt>
                <c:pt idx="10">
                  <c:v>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4CC-4768-AB9C-9F70878A2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90280"/>
        <c:axId val="283568768"/>
      </c:lineChart>
      <c:catAx>
        <c:axId val="28356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568376"/>
        <c:crosses val="autoZero"/>
        <c:auto val="1"/>
        <c:lblAlgn val="ctr"/>
        <c:lblOffset val="100"/>
        <c:noMultiLvlLbl val="0"/>
      </c:catAx>
      <c:valAx>
        <c:axId val="283568376"/>
        <c:scaling>
          <c:orientation val="minMax"/>
        </c:scaling>
        <c:delete val="0"/>
        <c:axPos val="l"/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3567984"/>
        <c:crosses val="autoZero"/>
        <c:crossBetween val="between"/>
      </c:valAx>
      <c:valAx>
        <c:axId val="283568768"/>
        <c:scaling>
          <c:orientation val="minMax"/>
        </c:scaling>
        <c:delete val="0"/>
        <c:axPos val="r"/>
        <c:numFmt formatCode="#\ 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90280"/>
        <c:crosses val="max"/>
        <c:crossBetween val="between"/>
      </c:valAx>
      <c:catAx>
        <c:axId val="282690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56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559341891304E-2"/>
          <c:y val="4.105860871125408E-2"/>
          <c:w val="0.90166244154689879"/>
          <c:h val="0.7535196538108519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Arkusz1!$B$16</c:f>
              <c:strCache>
                <c:ptCount val="1"/>
                <c:pt idx="0">
                  <c:v>Podkarpacie</c:v>
                </c:pt>
              </c:strCache>
            </c:strRef>
          </c:tx>
          <c:spPr>
            <a:ln w="412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9206192998757714E-2"/>
                  <c:y val="4.538272447780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94-44E5-A0A8-E79529701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Arkusz1!$C$15:$L$15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Arkusz1!$C$16:$L$16</c:f>
              <c:numCache>
                <c:formatCode>General</c:formatCode>
                <c:ptCount val="10"/>
                <c:pt idx="0">
                  <c:v>46.2</c:v>
                </c:pt>
                <c:pt idx="1">
                  <c:v>52.2</c:v>
                </c:pt>
                <c:pt idx="2">
                  <c:v>54.7</c:v>
                </c:pt>
                <c:pt idx="3">
                  <c:v>58.1</c:v>
                </c:pt>
                <c:pt idx="4">
                  <c:v>60.65</c:v>
                </c:pt>
                <c:pt idx="5">
                  <c:v>61.09</c:v>
                </c:pt>
                <c:pt idx="6">
                  <c:v>61.76</c:v>
                </c:pt>
                <c:pt idx="7">
                  <c:v>62.25</c:v>
                </c:pt>
                <c:pt idx="8">
                  <c:v>63.67</c:v>
                </c:pt>
                <c:pt idx="9">
                  <c:v>59.42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94-44E5-A0A8-E79529701287}"/>
            </c:ext>
          </c:extLst>
        </c:ser>
        <c:ser>
          <c:idx val="1"/>
          <c:order val="1"/>
          <c:tx>
            <c:strRef>
              <c:f>Arkusz1!$B$17</c:f>
              <c:strCache>
                <c:ptCount val="1"/>
                <c:pt idx="0">
                  <c:v>Cel SRW 2020</c:v>
                </c:pt>
              </c:strCache>
            </c:strRef>
          </c:tx>
          <c:spPr>
            <a:ln w="4762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0.140293755239317"/>
                  <c:y val="1.9041702578101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1876588-2BB1-49E0-9448-3CBB613451E0}" type="VALUE">
                      <a:rPr lang="en-US" sz="3600" b="1">
                        <a:solidFill>
                          <a:srgbClr val="C00000"/>
                        </a:solidFill>
                      </a:rPr>
                      <a:pPr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94-44E5-A0A8-E79529701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Arkusz1!$C$15:$L$15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Arkusz1!$C$17:$L$17</c:f>
              <c:numCache>
                <c:formatCode>General</c:formatCode>
                <c:ptCount val="10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94-44E5-A0A8-E79529701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69392"/>
        <c:axId val="321570176"/>
      </c:lineChart>
      <c:catAx>
        <c:axId val="3215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70176"/>
        <c:crosses val="autoZero"/>
        <c:auto val="1"/>
        <c:lblAlgn val="ctr"/>
        <c:lblOffset val="100"/>
        <c:noMultiLvlLbl val="0"/>
      </c:catAx>
      <c:valAx>
        <c:axId val="321570176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6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911772855225E-2"/>
          <c:y val="0.12171107004370788"/>
          <c:w val="0.93989088227144779"/>
          <c:h val="0.4271681534030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TABLICA!$H$5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86-47E7-96BF-86E1D64D4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TABLICA!$G$6:$G$21</c:f>
              <c:strCache>
                <c:ptCount val="16"/>
                <c:pt idx="0">
                  <c:v>1.MAZOWIECKIE (2)</c:v>
                </c:pt>
                <c:pt idx="1">
                  <c:v>2.ŁÓDZKIE (6)</c:v>
                </c:pt>
                <c:pt idx="2">
                  <c:v>3. ŚWIĘTOKRZYSKIE (1)</c:v>
                </c:pt>
                <c:pt idx="3">
                  <c:v>4. WIELKOPOLSKIE (9)</c:v>
                </c:pt>
                <c:pt idx="4">
                  <c:v>5. POMORSKIE (11)</c:v>
                </c:pt>
                <c:pt idx="5">
                  <c:v>6. MAŁOPOLSKIE (5)</c:v>
                </c:pt>
                <c:pt idx="6">
                  <c:v>7. LUBELSKIE (4)</c:v>
                </c:pt>
                <c:pt idx="7">
                  <c:v>8. PODKARPACKIE (3)</c:v>
                </c:pt>
                <c:pt idx="8">
                  <c:v>9. DOLNOŚLĄSKIE (13)</c:v>
                </c:pt>
                <c:pt idx="9">
                  <c:v>10. PODLASKIE (7)</c:v>
                </c:pt>
                <c:pt idx="10">
                  <c:v>11. KUJAWSKO-POMORSKIE (12)</c:v>
                </c:pt>
                <c:pt idx="11">
                  <c:v>12. LUBUSKIE (10)</c:v>
                </c:pt>
                <c:pt idx="12">
                  <c:v>13. ŚLĄSKIE (15)</c:v>
                </c:pt>
                <c:pt idx="13">
                  <c:v>14. ZACHODNIOPOMORSKIE (14)</c:v>
                </c:pt>
                <c:pt idx="14">
                  <c:v>15. WARMIŃSKO-MAZURSKIE (8)</c:v>
                </c:pt>
                <c:pt idx="15">
                  <c:v>16. OPOLSKIE (16)</c:v>
                </c:pt>
              </c:strCache>
            </c:strRef>
          </c:cat>
          <c:val>
            <c:numRef>
              <c:f>TABLICA!$H$6:$H$21</c:f>
              <c:numCache>
                <c:formatCode>#,##0.00</c:formatCode>
                <c:ptCount val="16"/>
                <c:pt idx="0">
                  <c:v>51.15</c:v>
                </c:pt>
                <c:pt idx="1">
                  <c:v>48.1</c:v>
                </c:pt>
                <c:pt idx="2">
                  <c:v>53.29</c:v>
                </c:pt>
                <c:pt idx="3">
                  <c:v>46.99</c:v>
                </c:pt>
                <c:pt idx="4">
                  <c:v>45.69</c:v>
                </c:pt>
                <c:pt idx="5">
                  <c:v>48.51</c:v>
                </c:pt>
                <c:pt idx="6">
                  <c:v>49.9</c:v>
                </c:pt>
                <c:pt idx="7">
                  <c:v>50.72</c:v>
                </c:pt>
                <c:pt idx="8">
                  <c:v>44.75</c:v>
                </c:pt>
                <c:pt idx="9">
                  <c:v>48.07</c:v>
                </c:pt>
                <c:pt idx="10">
                  <c:v>44.82</c:v>
                </c:pt>
                <c:pt idx="11">
                  <c:v>46.82</c:v>
                </c:pt>
                <c:pt idx="12">
                  <c:v>43.38</c:v>
                </c:pt>
                <c:pt idx="13">
                  <c:v>44.16</c:v>
                </c:pt>
                <c:pt idx="14">
                  <c:v>47</c:v>
                </c:pt>
                <c:pt idx="15">
                  <c:v>42.18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6-47E7-96BF-86E1D64D4ECF}"/>
            </c:ext>
          </c:extLst>
        </c:ser>
        <c:ser>
          <c:idx val="1"/>
          <c:order val="1"/>
          <c:tx>
            <c:strRef>
              <c:f>TABLICA!$I$5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86-47E7-96BF-86E1D64D4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TABLICA!$G$6:$G$21</c:f>
              <c:strCache>
                <c:ptCount val="16"/>
                <c:pt idx="0">
                  <c:v>1.MAZOWIECKIE (2)</c:v>
                </c:pt>
                <c:pt idx="1">
                  <c:v>2.ŁÓDZKIE (6)</c:v>
                </c:pt>
                <c:pt idx="2">
                  <c:v>3. ŚWIĘTOKRZYSKIE (1)</c:v>
                </c:pt>
                <c:pt idx="3">
                  <c:v>4. WIELKOPOLSKIE (9)</c:v>
                </c:pt>
                <c:pt idx="4">
                  <c:v>5. POMORSKIE (11)</c:v>
                </c:pt>
                <c:pt idx="5">
                  <c:v>6. MAŁOPOLSKIE (5)</c:v>
                </c:pt>
                <c:pt idx="6">
                  <c:v>7. LUBELSKIE (4)</c:v>
                </c:pt>
                <c:pt idx="7">
                  <c:v>8. PODKARPACKIE (3)</c:v>
                </c:pt>
                <c:pt idx="8">
                  <c:v>9. DOLNOŚLĄSKIE (13)</c:v>
                </c:pt>
                <c:pt idx="9">
                  <c:v>10. PODLASKIE (7)</c:v>
                </c:pt>
                <c:pt idx="10">
                  <c:v>11. KUJAWSKO-POMORSKIE (12)</c:v>
                </c:pt>
                <c:pt idx="11">
                  <c:v>12. LUBUSKIE (10)</c:v>
                </c:pt>
                <c:pt idx="12">
                  <c:v>13. ŚLĄSKIE (15)</c:v>
                </c:pt>
                <c:pt idx="13">
                  <c:v>14. ZACHODNIOPOMORSKIE (14)</c:v>
                </c:pt>
                <c:pt idx="14">
                  <c:v>15. WARMIŃSKO-MAZURSKIE (8)</c:v>
                </c:pt>
                <c:pt idx="15">
                  <c:v>16. OPOLSKIE (16)</c:v>
                </c:pt>
              </c:strCache>
            </c:strRef>
          </c:cat>
          <c:val>
            <c:numRef>
              <c:f>TABLICA!$I$6:$I$21</c:f>
              <c:numCache>
                <c:formatCode>#,##0.00</c:formatCode>
                <c:ptCount val="16"/>
                <c:pt idx="0">
                  <c:v>60.93</c:v>
                </c:pt>
                <c:pt idx="1">
                  <c:v>57.02</c:v>
                </c:pt>
                <c:pt idx="2">
                  <c:v>56.72</c:v>
                </c:pt>
                <c:pt idx="3">
                  <c:v>55.93</c:v>
                </c:pt>
                <c:pt idx="4">
                  <c:v>55.8</c:v>
                </c:pt>
                <c:pt idx="5">
                  <c:v>55.26</c:v>
                </c:pt>
                <c:pt idx="6">
                  <c:v>54.38</c:v>
                </c:pt>
                <c:pt idx="7">
                  <c:v>53.18</c:v>
                </c:pt>
                <c:pt idx="8">
                  <c:v>53.07</c:v>
                </c:pt>
                <c:pt idx="9">
                  <c:v>53.03</c:v>
                </c:pt>
                <c:pt idx="10">
                  <c:v>52.87</c:v>
                </c:pt>
                <c:pt idx="11">
                  <c:v>52.31</c:v>
                </c:pt>
                <c:pt idx="12">
                  <c:v>52.29</c:v>
                </c:pt>
                <c:pt idx="13">
                  <c:v>52.21</c:v>
                </c:pt>
                <c:pt idx="14">
                  <c:v>51.56</c:v>
                </c:pt>
                <c:pt idx="15">
                  <c:v>48.66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6-47E7-96BF-86E1D64D4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573312"/>
        <c:axId val="321570960"/>
      </c:barChart>
      <c:lineChart>
        <c:grouping val="standard"/>
        <c:varyColors val="0"/>
        <c:ser>
          <c:idx val="2"/>
          <c:order val="2"/>
          <c:tx>
            <c:strRef>
              <c:f>TABLICA!$J$5</c:f>
              <c:strCache>
                <c:ptCount val="1"/>
                <c:pt idx="0">
                  <c:v>CEL SRW 2020</c:v>
                </c:pt>
              </c:strCache>
            </c:strRef>
          </c:tx>
          <c:spPr>
            <a:ln w="3492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6.7997799441293666E-2"/>
                  <c:y val="-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6-47E7-96BF-86E1D64D4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TABLICA!$G$6:$G$21</c:f>
              <c:strCache>
                <c:ptCount val="16"/>
                <c:pt idx="0">
                  <c:v>1.MAZOWIECKIE (2)</c:v>
                </c:pt>
                <c:pt idx="1">
                  <c:v>2.ŁÓDZKIE (6)</c:v>
                </c:pt>
                <c:pt idx="2">
                  <c:v>3. ŚWIĘTOKRZYSKIE (1)</c:v>
                </c:pt>
                <c:pt idx="3">
                  <c:v>4. WIELKOPOLSKIE (9)</c:v>
                </c:pt>
                <c:pt idx="4">
                  <c:v>5. POMORSKIE (11)</c:v>
                </c:pt>
                <c:pt idx="5">
                  <c:v>6. MAŁOPOLSKIE (5)</c:v>
                </c:pt>
                <c:pt idx="6">
                  <c:v>7. LUBELSKIE (4)</c:v>
                </c:pt>
                <c:pt idx="7">
                  <c:v>8. PODKARPACKIE (3)</c:v>
                </c:pt>
                <c:pt idx="8">
                  <c:v>9. DOLNOŚLĄSKIE (13)</c:v>
                </c:pt>
                <c:pt idx="9">
                  <c:v>10. PODLASKIE (7)</c:v>
                </c:pt>
                <c:pt idx="10">
                  <c:v>11. KUJAWSKO-POMORSKIE (12)</c:v>
                </c:pt>
                <c:pt idx="11">
                  <c:v>12. LUBUSKIE (10)</c:v>
                </c:pt>
                <c:pt idx="12">
                  <c:v>13. ŚLĄSKIE (15)</c:v>
                </c:pt>
                <c:pt idx="13">
                  <c:v>14. ZACHODNIOPOMORSKIE (14)</c:v>
                </c:pt>
                <c:pt idx="14">
                  <c:v>15. WARMIŃSKO-MAZURSKIE (8)</c:v>
                </c:pt>
                <c:pt idx="15">
                  <c:v>16. OPOLSKIE (16)</c:v>
                </c:pt>
              </c:strCache>
            </c:strRef>
          </c:cat>
          <c:val>
            <c:numRef>
              <c:f>TABLICA!$J$6:$J$21</c:f>
              <c:numCache>
                <c:formatCode>General</c:formatCode>
                <c:ptCount val="1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65</c:v>
                </c:pt>
                <c:pt idx="15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86-47E7-96BF-86E1D64D4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73312"/>
        <c:axId val="321570960"/>
      </c:lineChart>
      <c:catAx>
        <c:axId val="3215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70960"/>
        <c:crosses val="autoZero"/>
        <c:auto val="1"/>
        <c:lblAlgn val="ctr"/>
        <c:lblOffset val="100"/>
        <c:noMultiLvlLbl val="0"/>
      </c:catAx>
      <c:valAx>
        <c:axId val="32157096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215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930747654544406"/>
          <c:y val="4.3016900561184256E-2"/>
          <c:w val="0.38582175608332675"/>
          <c:h val="5.5726023666747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/>
              <a:t>Przyrost</a:t>
            </a:r>
            <a:r>
              <a:rPr lang="en-US" b="1" dirty="0"/>
              <a:t> </a:t>
            </a:r>
            <a:r>
              <a:rPr lang="en-US" b="1" dirty="0" err="1"/>
              <a:t>naturalny</a:t>
            </a:r>
            <a:r>
              <a:rPr lang="pl-PL" b="1" dirty="0"/>
              <a:t> na 1000 ludności</a:t>
            </a:r>
            <a:endParaRPr lang="en-US" b="1" dirty="0"/>
          </a:p>
        </c:rich>
      </c:tx>
      <c:layout>
        <c:manualLayout>
          <c:xMode val="edge"/>
          <c:yMode val="edge"/>
          <c:x val="0.19436600420750308"/>
          <c:y val="5.763326314479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568804891767966"/>
          <c:y val="0.14404037051251464"/>
          <c:w val="0.87983687723015547"/>
          <c:h val="0.76859564139533432"/>
        </c:manualLayout>
      </c:layout>
      <c:lineChart>
        <c:grouping val="standard"/>
        <c:varyColors val="0"/>
        <c:ser>
          <c:idx val="0"/>
          <c:order val="0"/>
          <c:tx>
            <c:strRef>
              <c:f>'przyrost naturalny'!$B$8</c:f>
              <c:strCache>
                <c:ptCount val="1"/>
                <c:pt idx="0">
                  <c:v>POLSKA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7477393306628172E-2"/>
                  <c:y val="-3.06691293163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D4-4030-9D9C-C0AB1EB338C1}"/>
                </c:ext>
              </c:extLst>
            </c:dLbl>
            <c:dLbl>
              <c:idx val="4"/>
              <c:layout>
                <c:manualLayout>
                  <c:x val="-5.8266281137338005E-2"/>
                  <c:y val="0.142230660118041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4-4030-9D9C-C0AB1EB338C1}"/>
                </c:ext>
              </c:extLst>
            </c:dLbl>
            <c:dLbl>
              <c:idx val="6"/>
              <c:layout>
                <c:manualLayout>
                  <c:x val="-3.4116556648614058E-2"/>
                  <c:y val="0.129880675158442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4-4030-9D9C-C0AB1EB33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'przyrost naturalny'!$C$7:$M$7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'przyrost naturalny'!$C$8:$M$8</c:f>
              <c:numCache>
                <c:formatCode>#,##0.00</c:formatCode>
                <c:ptCount val="11"/>
                <c:pt idx="0">
                  <c:v>0.9</c:v>
                </c:pt>
                <c:pt idx="1">
                  <c:v>0.34</c:v>
                </c:pt>
                <c:pt idx="2">
                  <c:v>0.04</c:v>
                </c:pt>
                <c:pt idx="3">
                  <c:v>-0.46</c:v>
                </c:pt>
                <c:pt idx="4">
                  <c:v>-0.03</c:v>
                </c:pt>
                <c:pt idx="5">
                  <c:v>-0.67</c:v>
                </c:pt>
                <c:pt idx="6">
                  <c:v>-0.15</c:v>
                </c:pt>
                <c:pt idx="7">
                  <c:v>-0.02</c:v>
                </c:pt>
                <c:pt idx="8">
                  <c:v>-0.68</c:v>
                </c:pt>
                <c:pt idx="9">
                  <c:v>-0.91</c:v>
                </c:pt>
                <c:pt idx="10">
                  <c:v>-3.18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D4-4030-9D9C-C0AB1EB338C1}"/>
            </c:ext>
          </c:extLst>
        </c:ser>
        <c:ser>
          <c:idx val="1"/>
          <c:order val="1"/>
          <c:tx>
            <c:strRef>
              <c:f>'przyrost naturalny'!$B$9</c:f>
              <c:strCache>
                <c:ptCount val="1"/>
                <c:pt idx="0">
                  <c:v>PODKARPACKIE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-8.8714058626448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D4-4030-9D9C-C0AB1EB33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'przyrost naturalny'!$C$7:$M$7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'przyrost naturalny'!$C$9:$M$9</c:f>
              <c:numCache>
                <c:formatCode>#,##0.00</c:formatCode>
                <c:ptCount val="11"/>
                <c:pt idx="0">
                  <c:v>1.74</c:v>
                </c:pt>
                <c:pt idx="1">
                  <c:v>1.37</c:v>
                </c:pt>
                <c:pt idx="2">
                  <c:v>1.25</c:v>
                </c:pt>
                <c:pt idx="3">
                  <c:v>0.84</c:v>
                </c:pt>
                <c:pt idx="4">
                  <c:v>0.75</c:v>
                </c:pt>
                <c:pt idx="5">
                  <c:v>7.0000000000000007E-2</c:v>
                </c:pt>
                <c:pt idx="6">
                  <c:v>0.54</c:v>
                </c:pt>
                <c:pt idx="7">
                  <c:v>1.22</c:v>
                </c:pt>
                <c:pt idx="8">
                  <c:v>0.89</c:v>
                </c:pt>
                <c:pt idx="9">
                  <c:v>0.27</c:v>
                </c:pt>
                <c:pt idx="10">
                  <c:v>-2.15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D4-4030-9D9C-C0AB1EB33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91848"/>
        <c:axId val="282690672"/>
      </c:lineChart>
      <c:catAx>
        <c:axId val="28269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9067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82690672"/>
        <c:scaling>
          <c:orientation val="minMax"/>
          <c:min val="-4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9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36556052176539"/>
          <c:y val="0.81210366557904645"/>
          <c:w val="0.51752369394853559"/>
          <c:h val="7.5548395857250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80" b="1">
                <a:solidFill>
                  <a:schemeClr val="tx1"/>
                </a:solidFill>
              </a:rPr>
              <a:t>Współczynnik dzietności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469291361992642"/>
          <c:y val="0.15095464831585842"/>
          <c:w val="0.84798226644613828"/>
          <c:h val="0.58489219457408981"/>
        </c:manualLayout>
      </c:layout>
      <c:lineChart>
        <c:grouping val="standard"/>
        <c:varyColors val="0"/>
        <c:ser>
          <c:idx val="0"/>
          <c:order val="0"/>
          <c:tx>
            <c:strRef>
              <c:f>'przyrost naturalny'!$P$8</c:f>
              <c:strCache>
                <c:ptCount val="1"/>
                <c:pt idx="0">
                  <c:v>POLSKA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'przyrost naturalny'!$Q$7:$AA$7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'przyrost naturalny'!$Q$8:$AA$8</c:f>
              <c:numCache>
                <c:formatCode>#\ ##0.000</c:formatCode>
                <c:ptCount val="11"/>
                <c:pt idx="0">
                  <c:v>1.3759999999999999</c:v>
                </c:pt>
                <c:pt idx="1">
                  <c:v>1.2969999999999999</c:v>
                </c:pt>
                <c:pt idx="2">
                  <c:v>1.2989999999999999</c:v>
                </c:pt>
                <c:pt idx="3">
                  <c:v>1.256</c:v>
                </c:pt>
                <c:pt idx="4">
                  <c:v>1.29</c:v>
                </c:pt>
                <c:pt idx="5">
                  <c:v>1.2889999999999999</c:v>
                </c:pt>
                <c:pt idx="6">
                  <c:v>1.357</c:v>
                </c:pt>
                <c:pt idx="7">
                  <c:v>1.4530000000000001</c:v>
                </c:pt>
                <c:pt idx="8">
                  <c:v>1.4350000000000001</c:v>
                </c:pt>
                <c:pt idx="9">
                  <c:v>1.419</c:v>
                </c:pt>
                <c:pt idx="10">
                  <c:v>1.3779999999999999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C-4511-814D-B098849A9B4F}"/>
            </c:ext>
          </c:extLst>
        </c:ser>
        <c:ser>
          <c:idx val="1"/>
          <c:order val="1"/>
          <c:tx>
            <c:strRef>
              <c:f>'przyrost naturalny'!$P$9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'przyrost naturalny'!$Q$7:$AA$7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'przyrost naturalny'!$Q$9:$AA$9</c:f>
              <c:numCache>
                <c:formatCode>#\ ##0.000</c:formatCode>
                <c:ptCount val="11"/>
                <c:pt idx="0">
                  <c:v>1.3140000000000001</c:v>
                </c:pt>
                <c:pt idx="1">
                  <c:v>1.2649999999999999</c:v>
                </c:pt>
                <c:pt idx="2">
                  <c:v>1.266</c:v>
                </c:pt>
                <c:pt idx="3">
                  <c:v>1.23</c:v>
                </c:pt>
                <c:pt idx="4">
                  <c:v>1.212</c:v>
                </c:pt>
                <c:pt idx="5">
                  <c:v>1.1990000000000001</c:v>
                </c:pt>
                <c:pt idx="6">
                  <c:v>1.254</c:v>
                </c:pt>
                <c:pt idx="7">
                  <c:v>1.3720000000000001</c:v>
                </c:pt>
                <c:pt idx="8">
                  <c:v>1.369</c:v>
                </c:pt>
                <c:pt idx="9">
                  <c:v>1.3360000000000001</c:v>
                </c:pt>
                <c:pt idx="10">
                  <c:v>1.296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DC-4511-814D-B098849A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84792"/>
        <c:axId val="282686752"/>
      </c:lineChart>
      <c:catAx>
        <c:axId val="28268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6752"/>
        <c:crosses val="autoZero"/>
        <c:auto val="1"/>
        <c:lblAlgn val="ctr"/>
        <c:lblOffset val="100"/>
        <c:tickLblSkip val="2"/>
        <c:noMultiLvlLbl val="0"/>
      </c:catAx>
      <c:valAx>
        <c:axId val="282686752"/>
        <c:scaling>
          <c:orientation val="minMax"/>
          <c:min val="1.1000000000000001"/>
        </c:scaling>
        <c:delete val="0"/>
        <c:axPos val="l"/>
        <c:numFmt formatCode="#\ 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09571393475839"/>
          <c:y val="0.89856882540946592"/>
          <c:w val="0.56854715673219403"/>
          <c:h val="7.4409528397804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680" b="1" dirty="0"/>
              <a:t>Urodzenia żywe na 1000 ludności</a:t>
            </a:r>
          </a:p>
        </c:rich>
      </c:tx>
      <c:layout>
        <c:manualLayout>
          <c:xMode val="edge"/>
          <c:yMode val="edge"/>
          <c:x val="0.15633333333333335"/>
          <c:y val="4.22092522016113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017191601049868"/>
          <c:y val="0.18194314779320392"/>
          <c:w val="0.83927252843394573"/>
          <c:h val="0.55960145422204188"/>
        </c:manualLayout>
      </c:layout>
      <c:lineChart>
        <c:grouping val="standard"/>
        <c:varyColors val="0"/>
        <c:ser>
          <c:idx val="0"/>
          <c:order val="0"/>
          <c:tx>
            <c:strRef>
              <c:f>'urodzenia żywe'!$B$23</c:f>
              <c:strCache>
                <c:ptCount val="1"/>
                <c:pt idx="0">
                  <c:v>POLSKA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'urodzenia żywe'!$C$22:$M$22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'urodzenia żywe'!$C$23:$M$23</c:f>
              <c:numCache>
                <c:formatCode>#,##0.00</c:formatCode>
                <c:ptCount val="11"/>
                <c:pt idx="0">
                  <c:v>10.73</c:v>
                </c:pt>
                <c:pt idx="1">
                  <c:v>10.08</c:v>
                </c:pt>
                <c:pt idx="2">
                  <c:v>10.02</c:v>
                </c:pt>
                <c:pt idx="3">
                  <c:v>9.6</c:v>
                </c:pt>
                <c:pt idx="4">
                  <c:v>9.75</c:v>
                </c:pt>
                <c:pt idx="5">
                  <c:v>9.6</c:v>
                </c:pt>
                <c:pt idx="6">
                  <c:v>9.9499999999999993</c:v>
                </c:pt>
                <c:pt idx="7">
                  <c:v>10.46</c:v>
                </c:pt>
                <c:pt idx="8">
                  <c:v>10.11</c:v>
                </c:pt>
                <c:pt idx="9">
                  <c:v>9.77</c:v>
                </c:pt>
                <c:pt idx="10">
                  <c:v>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7-41D4-B814-626BAEEBCC71}"/>
            </c:ext>
          </c:extLst>
        </c:ser>
        <c:ser>
          <c:idx val="1"/>
          <c:order val="1"/>
          <c:tx>
            <c:strRef>
              <c:f>'urodzenia żywe'!$B$24</c:f>
              <c:strCache>
                <c:ptCount val="1"/>
                <c:pt idx="0">
                  <c:v>PODKARPACKIE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'urodzenia żywe'!$C$22:$M$22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'urodzenia żywe'!$C$24:$M$24</c:f>
              <c:numCache>
                <c:formatCode>#,##0.00</c:formatCode>
                <c:ptCount val="11"/>
                <c:pt idx="0">
                  <c:v>10.34</c:v>
                </c:pt>
                <c:pt idx="1">
                  <c:v>9.93</c:v>
                </c:pt>
                <c:pt idx="2">
                  <c:v>9.89</c:v>
                </c:pt>
                <c:pt idx="3">
                  <c:v>9.57</c:v>
                </c:pt>
                <c:pt idx="4">
                  <c:v>9.3699999999999992</c:v>
                </c:pt>
                <c:pt idx="5">
                  <c:v>9.1999999999999993</c:v>
                </c:pt>
                <c:pt idx="6">
                  <c:v>9.5299999999999994</c:v>
                </c:pt>
                <c:pt idx="7">
                  <c:v>10.31</c:v>
                </c:pt>
                <c:pt idx="8">
                  <c:v>10.119999999999999</c:v>
                </c:pt>
                <c:pt idx="9">
                  <c:v>9.69</c:v>
                </c:pt>
                <c:pt idx="10">
                  <c:v>9.2100000000000009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7-41D4-B814-626BAEEBC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85184"/>
        <c:axId val="282687144"/>
      </c:lineChart>
      <c:catAx>
        <c:axId val="2826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7144"/>
        <c:crosses val="autoZero"/>
        <c:auto val="1"/>
        <c:lblAlgn val="ctr"/>
        <c:lblOffset val="100"/>
        <c:tickLblSkip val="2"/>
        <c:noMultiLvlLbl val="0"/>
      </c:catAx>
      <c:valAx>
        <c:axId val="282687144"/>
        <c:scaling>
          <c:orientation val="minMax"/>
          <c:min val="8.5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6106216508667"/>
          <c:y val="0.89978038438583696"/>
          <c:w val="0.55297052230117505"/>
          <c:h val="7.9577828314941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6401601023311"/>
          <c:y val="3.6208193738772258E-2"/>
          <c:w val="0.84706233841885437"/>
          <c:h val="0.77848857089628798"/>
        </c:manualLayout>
      </c:layout>
      <c:lineChart>
        <c:grouping val="standard"/>
        <c:varyColors val="0"/>
        <c:ser>
          <c:idx val="0"/>
          <c:order val="0"/>
          <c:tx>
            <c:strRef>
              <c:f>TABLICA!$B$25</c:f>
              <c:strCache>
                <c:ptCount val="1"/>
                <c:pt idx="0">
                  <c:v>zameldowania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TABLICA!$C$24:$L$24</c:f>
              <c:strCache>
                <c:ptCount val="10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TABLICA!$C$25:$L$25</c:f>
              <c:numCache>
                <c:formatCode>#,##0</c:formatCode>
                <c:ptCount val="10"/>
                <c:pt idx="0">
                  <c:v>18767</c:v>
                </c:pt>
                <c:pt idx="1">
                  <c:v>19648</c:v>
                </c:pt>
                <c:pt idx="2">
                  <c:v>18156</c:v>
                </c:pt>
                <c:pt idx="3">
                  <c:v>19729</c:v>
                </c:pt>
                <c:pt idx="4">
                  <c:v>19025</c:v>
                </c:pt>
                <c:pt idx="5">
                  <c:v>19022</c:v>
                </c:pt>
                <c:pt idx="6">
                  <c:v>20653</c:v>
                </c:pt>
                <c:pt idx="7">
                  <c:v>21566</c:v>
                </c:pt>
                <c:pt idx="8">
                  <c:v>23231</c:v>
                </c:pt>
                <c:pt idx="9">
                  <c:v>19137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F5-4246-89DE-4F31BA2B3600}"/>
            </c:ext>
          </c:extLst>
        </c:ser>
        <c:ser>
          <c:idx val="1"/>
          <c:order val="1"/>
          <c:tx>
            <c:strRef>
              <c:f>TABLICA!$B$26</c:f>
              <c:strCache>
                <c:ptCount val="1"/>
                <c:pt idx="0">
                  <c:v>wymeldowania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4510583636663649E-2"/>
                  <c:y val="1.781987458996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F5-4246-89DE-4F31BA2B3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TABLICA!$C$24:$L$24</c:f>
              <c:strCache>
                <c:ptCount val="10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TABLICA!$C$26:$L$26</c:f>
              <c:numCache>
                <c:formatCode>#,##0</c:formatCode>
                <c:ptCount val="10"/>
                <c:pt idx="0">
                  <c:v>20642</c:v>
                </c:pt>
                <c:pt idx="1">
                  <c:v>21825</c:v>
                </c:pt>
                <c:pt idx="2">
                  <c:v>20103</c:v>
                </c:pt>
                <c:pt idx="3">
                  <c:v>22831</c:v>
                </c:pt>
                <c:pt idx="4">
                  <c:v>21274</c:v>
                </c:pt>
                <c:pt idx="5">
                  <c:v>20661</c:v>
                </c:pt>
                <c:pt idx="6">
                  <c:v>22430</c:v>
                </c:pt>
                <c:pt idx="7">
                  <c:v>24307</c:v>
                </c:pt>
                <c:pt idx="8">
                  <c:v>26181</c:v>
                </c:pt>
                <c:pt idx="9">
                  <c:v>21093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F5-4246-89DE-4F31BA2B3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89104"/>
        <c:axId val="282686360"/>
      </c:lineChart>
      <c:catAx>
        <c:axId val="2826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6360"/>
        <c:crosses val="autoZero"/>
        <c:auto val="1"/>
        <c:lblAlgn val="ctr"/>
        <c:lblOffset val="100"/>
        <c:noMultiLvlLbl val="0"/>
      </c:catAx>
      <c:valAx>
        <c:axId val="282686360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8142862495884"/>
          <c:y val="0.91098505125586904"/>
          <c:w val="0.65479896173152474"/>
          <c:h val="7.0968685222698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6046488661753"/>
          <c:y val="0.10095889715056756"/>
          <c:w val="0.83236908861978298"/>
          <c:h val="0.73962180360348118"/>
        </c:manualLayout>
      </c:layout>
      <c:lineChart>
        <c:grouping val="standard"/>
        <c:varyColors val="0"/>
        <c:ser>
          <c:idx val="0"/>
          <c:order val="0"/>
          <c:tx>
            <c:strRef>
              <c:f>TABLICA!$B$26</c:f>
              <c:strCache>
                <c:ptCount val="1"/>
                <c:pt idx="0">
                  <c:v>zameldowania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9963152242343442E-2"/>
                  <c:y val="-6.2786142021849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6-48AD-8E04-591A5CCE5AD4}"/>
                </c:ext>
              </c:extLst>
            </c:dLbl>
            <c:dLbl>
              <c:idx val="3"/>
              <c:layout>
                <c:manualLayout>
                  <c:x val="-6.6447246602229379E-2"/>
                  <c:y val="-6.5933317060538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6-48AD-8E04-591A5CCE5AD4}"/>
                </c:ext>
              </c:extLst>
            </c:dLbl>
            <c:dLbl>
              <c:idx val="4"/>
              <c:layout>
                <c:manualLayout>
                  <c:x val="-7.4285881815600738E-2"/>
                  <c:y val="8.1983909757853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6-48AD-8E04-591A5CCE5AD4}"/>
                </c:ext>
              </c:extLst>
            </c:dLbl>
            <c:dLbl>
              <c:idx val="6"/>
              <c:layout>
                <c:manualLayout>
                  <c:x val="-8.9963152242343511E-2"/>
                  <c:y val="5.680650944833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6-48AD-8E04-591A5CCE5AD4}"/>
                </c:ext>
              </c:extLst>
            </c:dLbl>
            <c:dLbl>
              <c:idx val="8"/>
              <c:layout>
                <c:manualLayout>
                  <c:x val="-0.10172110506240048"/>
                  <c:y val="8.827825983523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6-48AD-8E04-591A5CCE5AD4}"/>
                </c:ext>
              </c:extLst>
            </c:dLbl>
            <c:dLbl>
              <c:idx val="9"/>
              <c:layout>
                <c:manualLayout>
                  <c:x val="-6.0568270192200867E-2"/>
                  <c:y val="6.9395209603096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66-48AD-8E04-591A5CCE5AD4}"/>
                </c:ext>
              </c:extLst>
            </c:dLbl>
            <c:dLbl>
              <c:idx val="10"/>
              <c:layout>
                <c:manualLayout>
                  <c:x val="-1.0039694630863818E-2"/>
                  <c:y val="1.9566546368727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6-48AD-8E04-591A5CCE5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TABLICA!$C$25:$M$25</c:f>
              <c:strCache>
                <c:ptCount val="11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TABLICA!$C$26:$M$26</c:f>
              <c:numCache>
                <c:formatCode>#,##0</c:formatCode>
                <c:ptCount val="11"/>
                <c:pt idx="0">
                  <c:v>33752</c:v>
                </c:pt>
                <c:pt idx="1">
                  <c:v>33895</c:v>
                </c:pt>
                <c:pt idx="2">
                  <c:v>34574</c:v>
                </c:pt>
                <c:pt idx="3">
                  <c:v>34390</c:v>
                </c:pt>
                <c:pt idx="4">
                  <c:v>34780</c:v>
                </c:pt>
                <c:pt idx="5">
                  <c:v>31470</c:v>
                </c:pt>
                <c:pt idx="6">
                  <c:v>29275</c:v>
                </c:pt>
                <c:pt idx="7">
                  <c:v>28610</c:v>
                </c:pt>
                <c:pt idx="8">
                  <c:v>27532</c:v>
                </c:pt>
                <c:pt idx="9">
                  <c:v>27446</c:v>
                </c:pt>
                <c:pt idx="10">
                  <c:v>24325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66-48AD-8E04-591A5CCE5AD4}"/>
            </c:ext>
          </c:extLst>
        </c:ser>
        <c:ser>
          <c:idx val="1"/>
          <c:order val="1"/>
          <c:tx>
            <c:strRef>
              <c:f>TABLICA!$B$27</c:f>
              <c:strCache>
                <c:ptCount val="1"/>
                <c:pt idx="0">
                  <c:v>wymeldowania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8608611388858027E-2"/>
                  <c:y val="-8.827825983523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6-48AD-8E04-591A5CCE5AD4}"/>
                </c:ext>
              </c:extLst>
            </c:dLbl>
            <c:dLbl>
              <c:idx val="4"/>
              <c:layout>
                <c:manualLayout>
                  <c:x val="-2.1375094125344097E-2"/>
                  <c:y val="-3.4776284177515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6-48AD-8E04-591A5CCE5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TABLICA!$C$25:$M$25</c:f>
              <c:strCache>
                <c:ptCount val="11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TABLICA!$C$27:$M$27</c:f>
              <c:numCache>
                <c:formatCode>#,##0</c:formatCode>
                <c:ptCount val="11"/>
                <c:pt idx="0">
                  <c:v>41972</c:v>
                </c:pt>
                <c:pt idx="1">
                  <c:v>40737</c:v>
                </c:pt>
                <c:pt idx="2">
                  <c:v>40864</c:v>
                </c:pt>
                <c:pt idx="3">
                  <c:v>40015</c:v>
                </c:pt>
                <c:pt idx="4">
                  <c:v>39855</c:v>
                </c:pt>
                <c:pt idx="5">
                  <c:v>35514</c:v>
                </c:pt>
                <c:pt idx="6">
                  <c:v>32840</c:v>
                </c:pt>
                <c:pt idx="7">
                  <c:v>31516</c:v>
                </c:pt>
                <c:pt idx="8">
                  <c:v>29717</c:v>
                </c:pt>
                <c:pt idx="9">
                  <c:v>29116</c:v>
                </c:pt>
                <c:pt idx="10">
                  <c:v>25409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366-48AD-8E04-591A5CCE5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89888"/>
        <c:axId val="282689496"/>
      </c:lineChart>
      <c:catAx>
        <c:axId val="2826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9496"/>
        <c:crosses val="autoZero"/>
        <c:auto val="1"/>
        <c:lblAlgn val="ctr"/>
        <c:lblOffset val="100"/>
        <c:noMultiLvlLbl val="0"/>
      </c:catAx>
      <c:valAx>
        <c:axId val="282689496"/>
        <c:scaling>
          <c:orientation val="minMax"/>
          <c:max val="45000"/>
          <c:min val="2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9182066190176"/>
          <c:y val="0.91778687060691788"/>
          <c:w val="0.62778359486558433"/>
          <c:h val="7.0786747578262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7333739323888"/>
          <c:y val="5.9273915098758095E-2"/>
          <c:w val="0.86787527723257085"/>
          <c:h val="0.6707868515698691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Arkusz1!$B$47</c:f>
              <c:strCache>
                <c:ptCount val="1"/>
                <c:pt idx="0">
                  <c:v>POLSKA (m)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Arkusz1!$C$47:$M$47</c:f>
              <c:numCache>
                <c:formatCode>#\ ##0.0</c:formatCode>
                <c:ptCount val="11"/>
                <c:pt idx="0">
                  <c:v>72.099999999999994</c:v>
                </c:pt>
                <c:pt idx="1">
                  <c:v>72.400000000000006</c:v>
                </c:pt>
                <c:pt idx="2">
                  <c:v>72.7</c:v>
                </c:pt>
                <c:pt idx="3">
                  <c:v>73.099999999999994</c:v>
                </c:pt>
                <c:pt idx="4">
                  <c:v>73.75</c:v>
                </c:pt>
                <c:pt idx="5">
                  <c:v>73.599999999999994</c:v>
                </c:pt>
                <c:pt idx="6">
                  <c:v>73.94</c:v>
                </c:pt>
                <c:pt idx="7">
                  <c:v>74</c:v>
                </c:pt>
                <c:pt idx="8">
                  <c:v>73.8</c:v>
                </c:pt>
                <c:pt idx="9">
                  <c:v>74.099999999999994</c:v>
                </c:pt>
                <c:pt idx="10">
                  <c:v>72.599999999999994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E-44A9-B682-DDCEA474900D}"/>
            </c:ext>
          </c:extLst>
        </c:ser>
        <c:ser>
          <c:idx val="1"/>
          <c:order val="1"/>
          <c:tx>
            <c:strRef>
              <c:f>Arkusz1!$B$48</c:f>
              <c:strCache>
                <c:ptCount val="1"/>
                <c:pt idx="0">
                  <c:v>PODKARPACKIE (m)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Arkusz1!$C$48:$M$48</c:f>
              <c:numCache>
                <c:formatCode>#\ ##0.0</c:formatCode>
                <c:ptCount val="11"/>
                <c:pt idx="0">
                  <c:v>73.7</c:v>
                </c:pt>
                <c:pt idx="1">
                  <c:v>74.099999999999994</c:v>
                </c:pt>
                <c:pt idx="2">
                  <c:v>74.3</c:v>
                </c:pt>
                <c:pt idx="3">
                  <c:v>74.8</c:v>
                </c:pt>
                <c:pt idx="4">
                  <c:v>75.099999999999994</c:v>
                </c:pt>
                <c:pt idx="5">
                  <c:v>74.900000000000006</c:v>
                </c:pt>
                <c:pt idx="6">
                  <c:v>75.400000000000006</c:v>
                </c:pt>
                <c:pt idx="7">
                  <c:v>75.599999999999994</c:v>
                </c:pt>
                <c:pt idx="8">
                  <c:v>75.599999999999994</c:v>
                </c:pt>
                <c:pt idx="9">
                  <c:v>75.400000000000006</c:v>
                </c:pt>
                <c:pt idx="10">
                  <c:v>73.7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E-44A9-B682-DDCEA474900D}"/>
            </c:ext>
          </c:extLst>
        </c:ser>
        <c:ser>
          <c:idx val="2"/>
          <c:order val="2"/>
          <c:tx>
            <c:strRef>
              <c:f>Arkusz1!$B$49</c:f>
              <c:strCache>
                <c:ptCount val="1"/>
                <c:pt idx="0">
                  <c:v>POLSKA (k)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Arkusz1!$C$49:$M$49</c:f>
              <c:numCache>
                <c:formatCode>#\ ##0.0</c:formatCode>
                <c:ptCount val="11"/>
                <c:pt idx="0">
                  <c:v>80.599999999999994</c:v>
                </c:pt>
                <c:pt idx="1">
                  <c:v>80.900000000000006</c:v>
                </c:pt>
                <c:pt idx="2">
                  <c:v>81</c:v>
                </c:pt>
                <c:pt idx="3">
                  <c:v>81.099999999999994</c:v>
                </c:pt>
                <c:pt idx="4">
                  <c:v>81.61</c:v>
                </c:pt>
                <c:pt idx="5">
                  <c:v>81.599999999999994</c:v>
                </c:pt>
                <c:pt idx="6">
                  <c:v>81.94</c:v>
                </c:pt>
                <c:pt idx="7">
                  <c:v>81.8</c:v>
                </c:pt>
                <c:pt idx="8">
                  <c:v>81.7</c:v>
                </c:pt>
                <c:pt idx="9">
                  <c:v>81.8</c:v>
                </c:pt>
                <c:pt idx="10">
                  <c:v>80.7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4E-44A9-B682-DDCEA474900D}"/>
            </c:ext>
          </c:extLst>
        </c:ser>
        <c:ser>
          <c:idx val="3"/>
          <c:order val="3"/>
          <c:tx>
            <c:strRef>
              <c:f>Arkusz1!$B$50</c:f>
              <c:strCache>
                <c:ptCount val="1"/>
                <c:pt idx="0">
                  <c:v>PODKARPACKIE (k)</c:v>
                </c:pt>
              </c:strCache>
            </c:strRef>
          </c:tx>
          <c:spPr>
            <a:ln w="539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Arkusz1!$C$4:$M$4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Arkusz1!$C$50:$M$50</c:f>
              <c:numCache>
                <c:formatCode>#\ ##0.0</c:formatCode>
                <c:ptCount val="11"/>
                <c:pt idx="0">
                  <c:v>81.8</c:v>
                </c:pt>
                <c:pt idx="1">
                  <c:v>82</c:v>
                </c:pt>
                <c:pt idx="2">
                  <c:v>82.1</c:v>
                </c:pt>
                <c:pt idx="3">
                  <c:v>82.4</c:v>
                </c:pt>
                <c:pt idx="4">
                  <c:v>82.81</c:v>
                </c:pt>
                <c:pt idx="5">
                  <c:v>82.5</c:v>
                </c:pt>
                <c:pt idx="6">
                  <c:v>82.97</c:v>
                </c:pt>
                <c:pt idx="7">
                  <c:v>83.1</c:v>
                </c:pt>
                <c:pt idx="8">
                  <c:v>83.2</c:v>
                </c:pt>
                <c:pt idx="9">
                  <c:v>83.2</c:v>
                </c:pt>
                <c:pt idx="10">
                  <c:v>81.8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4E-44A9-B682-DDCEA4749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687928"/>
        <c:axId val="282688320"/>
      </c:lineChart>
      <c:catAx>
        <c:axId val="28268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8320"/>
        <c:crosses val="autoZero"/>
        <c:auto val="1"/>
        <c:lblAlgn val="ctr"/>
        <c:lblOffset val="100"/>
        <c:noMultiLvlLbl val="0"/>
      </c:catAx>
      <c:valAx>
        <c:axId val="28268832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8268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623D8-CC46-42D0-A5B3-A8834B22F9A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18120C4-E864-42BC-A559-9EF0668E8F90}">
      <dgm:prSet phldrT="[Tekst]"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Polska</a:t>
          </a:r>
        </a:p>
        <a:p>
          <a:r>
            <a:rPr lang="pl-PL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- 0,69% </a:t>
          </a:r>
        </a:p>
      </dgm:t>
    </dgm:pt>
    <dgm:pt modelId="{FBA9BAA5-CCA5-4DC1-A4AC-F08816E4F6E7}" type="parTrans" cxnId="{B9A87B9A-3601-48C6-9FAE-EC712C78497A}">
      <dgm:prSet/>
      <dgm:spPr/>
      <dgm:t>
        <a:bodyPr/>
        <a:lstStyle/>
        <a:p>
          <a:endParaRPr lang="pl-PL"/>
        </a:p>
      </dgm:t>
    </dgm:pt>
    <dgm:pt modelId="{73C7E675-E275-4BEE-AAD9-448442A06864}" type="sibTrans" cxnId="{B9A87B9A-3601-48C6-9FAE-EC712C78497A}">
      <dgm:prSet/>
      <dgm:spPr/>
      <dgm:t>
        <a:bodyPr/>
        <a:lstStyle/>
        <a:p>
          <a:endParaRPr lang="pl-PL"/>
        </a:p>
      </dgm:t>
    </dgm:pt>
    <dgm:pt modelId="{FA9782CE-95D1-4270-973D-773C02F52285}">
      <dgm:prSet phldrT="[Tekst]" custT="1"/>
      <dgm:spPr/>
      <dgm:t>
        <a:bodyPr/>
        <a:lstStyle/>
        <a:p>
          <a:r>
            <a:rPr lang="pl-PL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Podkarpackie -0,32%</a:t>
          </a:r>
        </a:p>
      </dgm:t>
    </dgm:pt>
    <dgm:pt modelId="{07C2B237-E1C6-4E3F-A281-2F71378DD1ED}" type="parTrans" cxnId="{AF366F1C-DF02-4D71-887B-1D9C554CB2E9}">
      <dgm:prSet/>
      <dgm:spPr/>
      <dgm:t>
        <a:bodyPr/>
        <a:lstStyle/>
        <a:p>
          <a:endParaRPr lang="pl-PL"/>
        </a:p>
      </dgm:t>
    </dgm:pt>
    <dgm:pt modelId="{A6C41E1B-D50F-4123-875D-D8D1B008410D}" type="sibTrans" cxnId="{AF366F1C-DF02-4D71-887B-1D9C554CB2E9}">
      <dgm:prSet/>
      <dgm:spPr/>
      <dgm:t>
        <a:bodyPr/>
        <a:lstStyle/>
        <a:p>
          <a:endParaRPr lang="pl-PL"/>
        </a:p>
      </dgm:t>
    </dgm:pt>
    <dgm:pt modelId="{930F4DBE-26E7-47F8-9036-E10513ECDD27}" type="pres">
      <dgm:prSet presAssocID="{FD4623D8-CC46-42D0-A5B3-A8834B22F9AE}" presName="compositeShape" presStyleCnt="0">
        <dgm:presLayoutVars>
          <dgm:chMax val="2"/>
          <dgm:dir/>
          <dgm:resizeHandles val="exact"/>
        </dgm:presLayoutVars>
      </dgm:prSet>
      <dgm:spPr/>
    </dgm:pt>
    <dgm:pt modelId="{4A1968AC-4509-4BD8-A7B0-D19C0C2BA9D3}" type="pres">
      <dgm:prSet presAssocID="{FD4623D8-CC46-42D0-A5B3-A8834B22F9AE}" presName="ribbon" presStyleLbl="node1" presStyleIdx="0" presStyleCnt="1"/>
      <dgm:spPr>
        <a:solidFill>
          <a:schemeClr val="bg2">
            <a:lumMod val="90000"/>
          </a:schemeClr>
        </a:solidFill>
      </dgm:spPr>
    </dgm:pt>
    <dgm:pt modelId="{71B95C4B-5BF6-4CC0-9171-4B30F36B8FD4}" type="pres">
      <dgm:prSet presAssocID="{FD4623D8-CC46-42D0-A5B3-A8834B22F9A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B63C0CD-BA79-4CF5-BEF2-62E7DCA908DD}" type="pres">
      <dgm:prSet presAssocID="{FD4623D8-CC46-42D0-A5B3-A8834B22F9A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366F1C-DF02-4D71-887B-1D9C554CB2E9}" srcId="{FD4623D8-CC46-42D0-A5B3-A8834B22F9AE}" destId="{FA9782CE-95D1-4270-973D-773C02F52285}" srcOrd="1" destOrd="0" parTransId="{07C2B237-E1C6-4E3F-A281-2F71378DD1ED}" sibTransId="{A6C41E1B-D50F-4123-875D-D8D1B008410D}"/>
    <dgm:cxn modelId="{88BAA37B-302E-4234-B686-4FA838BACEEA}" type="presOf" srcId="{FA9782CE-95D1-4270-973D-773C02F52285}" destId="{EB63C0CD-BA79-4CF5-BEF2-62E7DCA908DD}" srcOrd="0" destOrd="0" presId="urn:microsoft.com/office/officeart/2005/8/layout/arrow6"/>
    <dgm:cxn modelId="{02C4F795-AFFE-4F88-8F60-7D8BB6D83245}" type="presOf" srcId="{218120C4-E864-42BC-A559-9EF0668E8F90}" destId="{71B95C4B-5BF6-4CC0-9171-4B30F36B8FD4}" srcOrd="0" destOrd="0" presId="urn:microsoft.com/office/officeart/2005/8/layout/arrow6"/>
    <dgm:cxn modelId="{B9A87B9A-3601-48C6-9FAE-EC712C78497A}" srcId="{FD4623D8-CC46-42D0-A5B3-A8834B22F9AE}" destId="{218120C4-E864-42BC-A559-9EF0668E8F90}" srcOrd="0" destOrd="0" parTransId="{FBA9BAA5-CCA5-4DC1-A4AC-F08816E4F6E7}" sibTransId="{73C7E675-E275-4BEE-AAD9-448442A06864}"/>
    <dgm:cxn modelId="{D0EA38BB-FAF6-4389-8AD1-078A789939E5}" type="presOf" srcId="{FD4623D8-CC46-42D0-A5B3-A8834B22F9AE}" destId="{930F4DBE-26E7-47F8-9036-E10513ECDD27}" srcOrd="0" destOrd="0" presId="urn:microsoft.com/office/officeart/2005/8/layout/arrow6"/>
    <dgm:cxn modelId="{585FBC9B-BCDC-42FE-8D49-C97D9B33D2C8}" type="presParOf" srcId="{930F4DBE-26E7-47F8-9036-E10513ECDD27}" destId="{4A1968AC-4509-4BD8-A7B0-D19C0C2BA9D3}" srcOrd="0" destOrd="0" presId="urn:microsoft.com/office/officeart/2005/8/layout/arrow6"/>
    <dgm:cxn modelId="{E86BC199-4006-44A7-BC36-E38230A376DF}" type="presParOf" srcId="{930F4DBE-26E7-47F8-9036-E10513ECDD27}" destId="{71B95C4B-5BF6-4CC0-9171-4B30F36B8FD4}" srcOrd="1" destOrd="0" presId="urn:microsoft.com/office/officeart/2005/8/layout/arrow6"/>
    <dgm:cxn modelId="{95551F48-8BBD-440A-B37B-C188A51703F8}" type="presParOf" srcId="{930F4DBE-26E7-47F8-9036-E10513ECDD27}" destId="{EB63C0CD-BA79-4CF5-BEF2-62E7DCA908D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968AC-4509-4BD8-A7B0-D19C0C2BA9D3}">
      <dsp:nvSpPr>
        <dsp:cNvPr id="0" name=""/>
        <dsp:cNvSpPr/>
      </dsp:nvSpPr>
      <dsp:spPr>
        <a:xfrm>
          <a:off x="0" y="136814"/>
          <a:ext cx="3096345" cy="1238538"/>
        </a:xfrm>
        <a:prstGeom prst="leftRightRibb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95C4B-5BF6-4CC0-9171-4B30F36B8FD4}">
      <dsp:nvSpPr>
        <dsp:cNvPr id="0" name=""/>
        <dsp:cNvSpPr/>
      </dsp:nvSpPr>
      <dsp:spPr>
        <a:xfrm>
          <a:off x="371561" y="353558"/>
          <a:ext cx="1021793" cy="6068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Polska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- 0,69% </a:t>
          </a:r>
        </a:p>
      </dsp:txBody>
      <dsp:txXfrm>
        <a:off x="371561" y="353558"/>
        <a:ext cx="1021793" cy="606883"/>
      </dsp:txXfrm>
    </dsp:sp>
    <dsp:sp modelId="{EB63C0CD-BA79-4CF5-BEF2-62E7DCA908DD}">
      <dsp:nvSpPr>
        <dsp:cNvPr id="0" name=""/>
        <dsp:cNvSpPr/>
      </dsp:nvSpPr>
      <dsp:spPr>
        <a:xfrm>
          <a:off x="1548172" y="551724"/>
          <a:ext cx="1207574" cy="6068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Podkarpackie -0,32%</a:t>
          </a:r>
        </a:p>
      </dsp:txBody>
      <dsp:txXfrm>
        <a:off x="1548172" y="551724"/>
        <a:ext cx="1207574" cy="60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 smtClean="0"/>
            </a:lvl1pPr>
          </a:lstStyle>
          <a:p>
            <a:pPr>
              <a:defRPr/>
            </a:pPr>
            <a:fld id="{DB509312-10F3-49AC-8A92-F2E3BA167C98}" type="datetimeFigureOut">
              <a:rPr lang="pl-PL"/>
              <a:pPr>
                <a:defRPr/>
              </a:pPr>
              <a:t>2021-12-16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 smtClean="0"/>
            </a:lvl1pPr>
          </a:lstStyle>
          <a:p>
            <a:pPr>
              <a:defRPr/>
            </a:pPr>
            <a:fld id="{A07AA9EE-92B9-4602-BF39-D531226CAB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6075" y="954088"/>
            <a:ext cx="610393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52055" y="4722340"/>
            <a:ext cx="4697847" cy="381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13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954088"/>
            <a:ext cx="6103938" cy="3433762"/>
          </a:xfrm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>
              <a:latin typeface="Times New Roman" pitchFamily="18" charset="0"/>
            </a:endParaRPr>
          </a:p>
          <a:p>
            <a:endParaRPr lang="pl-PL" altLang="pl-PL">
              <a:latin typeface="Times New Roman" pitchFamily="18" charset="0"/>
            </a:endParaRPr>
          </a:p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7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7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89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46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1"/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5" name="Prostokąt zaokrąglony 12"/>
          <p:cNvSpPr/>
          <p:nvPr/>
        </p:nvSpPr>
        <p:spPr>
          <a:xfrm>
            <a:off x="95243" y="76201"/>
            <a:ext cx="13249290" cy="73771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ostokąt 6"/>
          <p:cNvSpPr/>
          <p:nvPr/>
        </p:nvSpPr>
        <p:spPr>
          <a:xfrm>
            <a:off x="93126" y="1597025"/>
            <a:ext cx="13259873" cy="16843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Prostokąt 9"/>
          <p:cNvSpPr/>
          <p:nvPr/>
        </p:nvSpPr>
        <p:spPr>
          <a:xfrm>
            <a:off x="93126" y="1539875"/>
            <a:ext cx="13259873" cy="1333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Prostokąt 10"/>
          <p:cNvSpPr/>
          <p:nvPr/>
        </p:nvSpPr>
        <p:spPr>
          <a:xfrm>
            <a:off x="93126" y="3281364"/>
            <a:ext cx="13259873" cy="1222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903967" y="3527848"/>
            <a:ext cx="9407843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71989" y="1660010"/>
            <a:ext cx="12095798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F499-A465-4B68-BA91-AC1CAE255166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12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4471-17F2-4BF8-9042-93940E0E29A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EC92-E898-446A-AD07-58E2B442F5C9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7197-558B-4613-A83C-EF8E2DC8DC7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43837" y="302742"/>
            <a:ext cx="2956751" cy="645022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43978" y="302741"/>
            <a:ext cx="8175863" cy="645022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05AA-E8C2-4AEF-BFAB-D4474738B0D9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0555-842B-49C7-B3A3-4B5EC8F9A39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1343979" y="1595933"/>
            <a:ext cx="11423808" cy="50397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05D5-A2FA-4A0D-8E8F-18E454366637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0C1D-8845-4B1B-9E8E-3313AD6B081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5" name="Prostokąt zaokrąglony 9"/>
          <p:cNvSpPr/>
          <p:nvPr/>
        </p:nvSpPr>
        <p:spPr>
          <a:xfrm>
            <a:off x="95997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ostokąt 6"/>
          <p:cNvSpPr/>
          <p:nvPr/>
        </p:nvSpPr>
        <p:spPr>
          <a:xfrm flipV="1">
            <a:off x="101592" y="2619375"/>
            <a:ext cx="13249290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Prostokąt 7"/>
          <p:cNvSpPr/>
          <p:nvPr/>
        </p:nvSpPr>
        <p:spPr>
          <a:xfrm>
            <a:off x="101592" y="2581275"/>
            <a:ext cx="13249290" cy="508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Prostokąt 8"/>
          <p:cNvSpPr/>
          <p:nvPr/>
        </p:nvSpPr>
        <p:spPr>
          <a:xfrm>
            <a:off x="99477" y="2720975"/>
            <a:ext cx="13251406" cy="508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1651" y="1049957"/>
            <a:ext cx="11423808" cy="1501435"/>
          </a:xfrm>
        </p:spPr>
        <p:txBody>
          <a:bodyPr/>
          <a:lstStyle>
            <a:lvl1pPr algn="l">
              <a:buNone/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1651" y="2808630"/>
            <a:ext cx="11423808" cy="147518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6664-0830-424B-B7A9-5FB85080AB53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176775" y="6804025"/>
            <a:ext cx="5879637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5883" y="6843714"/>
            <a:ext cx="670931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8DEE-1769-4E62-9815-03B1023B1C4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343978" y="1595933"/>
            <a:ext cx="5510307" cy="50397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7251878" y="1595933"/>
            <a:ext cx="5510307" cy="50397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F3AF-7E15-4386-BC94-2996DC5E655C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6B1B-575E-4875-8699-7A35F46DB11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3979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7279879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1343979" y="2477893"/>
            <a:ext cx="5487908" cy="4283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7279879" y="2477893"/>
            <a:ext cx="5487908" cy="4283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2103-5FDD-4CE5-98FC-4A35A9F5EC92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2647-39C0-48E0-ACC3-AF73CD6A3FD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8B46-D8B5-4596-A857-43A6F8EAF9D3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36B8-6AD2-46EF-B068-E3F3125287F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F1DD-062B-4BFF-A69E-1D0F1668880B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A12D-DC3C-4F97-A0CE-96EB5081175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6" name="Prostokąt zaokrąglony 8"/>
          <p:cNvSpPr/>
          <p:nvPr/>
        </p:nvSpPr>
        <p:spPr>
          <a:xfrm>
            <a:off x="93126" y="76200"/>
            <a:ext cx="13249290" cy="73787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343978" y="1763925"/>
            <a:ext cx="2799953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4367927" y="1763925"/>
            <a:ext cx="8399860" cy="49557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4E62-03D9-4A21-877C-61884B006BCF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75DE-2642-4C2D-9737-3C76B75BEC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 flipV="1">
            <a:off x="99476" y="5162550"/>
            <a:ext cx="13238707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ostokąt 11"/>
          <p:cNvSpPr/>
          <p:nvPr/>
        </p:nvSpPr>
        <p:spPr>
          <a:xfrm>
            <a:off x="101593" y="5126038"/>
            <a:ext cx="13236591" cy="508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Prostokąt 12"/>
          <p:cNvSpPr/>
          <p:nvPr/>
        </p:nvSpPr>
        <p:spPr>
          <a:xfrm>
            <a:off x="101593" y="5260976"/>
            <a:ext cx="13236591" cy="5397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978" y="5401949"/>
            <a:ext cx="1075182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3978" y="6003013"/>
            <a:ext cx="1075182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0399" y="73498"/>
            <a:ext cx="13230878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BCC5-88F4-4BB3-B06E-A141DFF625C5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343978" y="6804025"/>
            <a:ext cx="571243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215883" y="6843714"/>
            <a:ext cx="670931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14A3-BFA6-494F-B2C0-08C3786A656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93126" y="76200"/>
            <a:ext cx="13249290" cy="73787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2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1343979" y="303214"/>
            <a:ext cx="1142486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10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3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1343979" y="1595438"/>
            <a:ext cx="1142486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9071319" y="6824663"/>
            <a:ext cx="3640380" cy="525462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500">
                <a:solidFill>
                  <a:schemeClr val="tx2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343978" y="6804025"/>
            <a:ext cx="5824608" cy="50323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500">
                <a:solidFill>
                  <a:schemeClr val="tx2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215883" y="6845301"/>
            <a:ext cx="670931" cy="504825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5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97C7AB9-B363-474B-93D5-FC66FF3AB6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9pPr>
    </p:titleStyle>
    <p:bodyStyle>
      <a:lvl1pPr marL="301625" indent="-301625" algn="l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3250" indent="-250825" algn="l" rtl="0" eaLnBrk="0" fontAlgn="base" hangingPunct="0">
        <a:spcBef>
          <a:spcPts val="413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250825" algn="l" rtl="0" eaLnBrk="0" fontAlgn="base" hangingPunct="0">
        <a:spcBef>
          <a:spcPts val="413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250825" algn="l" rtl="0" eaLnBrk="0" fontAlgn="base" hangingPunct="0">
        <a:spcBef>
          <a:spcPts val="413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250825" algn="l" rtl="0" eaLnBrk="0" fontAlgn="base" hangingPunct="0">
        <a:spcBef>
          <a:spcPts val="413"/>
        </a:spcBef>
        <a:spcAft>
          <a:spcPct val="0"/>
        </a:spcAft>
        <a:buClr>
          <a:srgbClr val="9BBB59"/>
        </a:buClr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51986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51986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51986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51986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dtytuł 1"/>
          <p:cNvSpPr>
            <a:spLocks noGrp="1"/>
          </p:cNvSpPr>
          <p:nvPr>
            <p:ph type="subTitle" idx="1"/>
          </p:nvPr>
        </p:nvSpPr>
        <p:spPr>
          <a:xfrm>
            <a:off x="455191" y="5440761"/>
            <a:ext cx="9432925" cy="1800323"/>
          </a:xfrm>
        </p:spPr>
        <p:txBody>
          <a:bodyPr/>
          <a:lstStyle/>
          <a:p>
            <a:pPr indent="541338" algn="l" eaLnBrk="1" hangingPunct="1"/>
            <a:r>
              <a:rPr lang="pl-PL" altLang="pl-PL" sz="3600" b="1" dirty="0">
                <a:solidFill>
                  <a:srgbClr val="A50021"/>
                </a:solidFill>
                <a:latin typeface="Arial" charset="0"/>
              </a:rPr>
              <a:t>Małgorzata Wosiek</a:t>
            </a:r>
          </a:p>
          <a:p>
            <a:pPr indent="541338" algn="l" eaLnBrk="1" hangingPunct="1"/>
            <a:r>
              <a:rPr lang="pl-PL" altLang="pl-PL" sz="2800" b="1" dirty="0">
                <a:solidFill>
                  <a:srgbClr val="000066"/>
                </a:solidFill>
                <a:latin typeface="Arial" charset="0"/>
              </a:rPr>
              <a:t>		Uniwersytet Rzeszowski</a:t>
            </a:r>
          </a:p>
          <a:p>
            <a:pPr indent="541338" algn="l" eaLnBrk="1" hangingPunct="1"/>
            <a:r>
              <a:rPr lang="pl-PL" altLang="pl-PL" sz="2800" b="1" dirty="0">
                <a:solidFill>
                  <a:srgbClr val="000066"/>
                </a:solidFill>
                <a:latin typeface="Arial" charset="0"/>
              </a:rPr>
              <a:t>		Instytut Ekonomii i Finansów</a:t>
            </a:r>
          </a:p>
        </p:txBody>
      </p:sp>
      <p:sp>
        <p:nvSpPr>
          <p:cNvPr id="14339" name="Tytuł 2"/>
          <p:cNvSpPr>
            <a:spLocks noGrp="1"/>
          </p:cNvSpPr>
          <p:nvPr>
            <p:ph type="ctrTitle"/>
          </p:nvPr>
        </p:nvSpPr>
        <p:spPr>
          <a:xfrm>
            <a:off x="95151" y="1619597"/>
            <a:ext cx="13344624" cy="1636950"/>
          </a:xfrm>
          <a:solidFill>
            <a:schemeClr val="tx2"/>
          </a:solidFill>
        </p:spPr>
        <p:txBody>
          <a:bodyPr/>
          <a:lstStyle/>
          <a:p>
            <a:r>
              <a:rPr lang="pl-PL" sz="4000" b="1" dirty="0">
                <a:solidFill>
                  <a:schemeClr val="bg1"/>
                </a:solidFill>
              </a:rPr>
              <a:t>Tendencje rozwoju kapitału ludzkiego oraz społecznego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w województwie podkarpackim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w latach 2010-2020 </a:t>
            </a:r>
          </a:p>
        </p:txBody>
      </p:sp>
      <p:pic>
        <p:nvPicPr>
          <p:cNvPr id="14340" name="Picture 4" descr="Uniwersytet Rzesz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263" y="6156101"/>
            <a:ext cx="916098" cy="80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04" y="360040"/>
            <a:ext cx="13177464" cy="755501"/>
          </a:xfrm>
        </p:spPr>
        <p:txBody>
          <a:bodyPr/>
          <a:lstStyle/>
          <a:p>
            <a:r>
              <a:rPr lang="pl-PL" sz="4000" b="1" dirty="0"/>
              <a:t>4. Wewnętrzne migracje na pobyt stały</a:t>
            </a:r>
            <a:br>
              <a:rPr lang="pl-PL" sz="2800" b="1" dirty="0"/>
            </a:br>
            <a:r>
              <a:rPr lang="pl-PL" sz="2800" dirty="0"/>
              <a:t>– kierunki napływu i odpływu (2010-2020)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93836"/>
              </p:ext>
            </p:extLst>
          </p:nvPr>
        </p:nvGraphicFramePr>
        <p:xfrm>
          <a:off x="7872015" y="729622"/>
          <a:ext cx="5104751" cy="3288569"/>
        </p:xfrm>
        <a:graphic>
          <a:graphicData uri="http://schemas.openxmlformats.org/drawingml/2006/table">
            <a:tbl>
              <a:tblPr first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{073A0DAA-6AF3-43AB-8588-CEC1D06C72B9}</a:tableStyleId>
              </a:tblPr>
              <a:tblGrid>
                <a:gridCol w="250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migracji </a:t>
                      </a:r>
                      <a:b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(pobyt stały)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</a:t>
                      </a:r>
                      <a:r>
                        <a:rPr lang="pl-PL" sz="1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osób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Małopolskie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-14 690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Mazowieckie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-9 423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Lubelskie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1 989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Śląskie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1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Dolnośląskie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-2 353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Świętokrzyskie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8172185" y="4387773"/>
            <a:ext cx="4504409" cy="2474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Migracje wewnętrzne: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80%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migracji dotyczyło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województw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ubytek ludności w wieku produkcyjnym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(80%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wymeldowań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65% zameldowań);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drenowały liczbę osób w wieku przedprodukcyjnym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Wewnętrzne migracje na pobyt stały&#10;– kierunki napływu i odpływu (2010-2020)"/>
          <p:cNvPicPr>
            <a:picLocks noChangeAspect="1"/>
          </p:cNvPicPr>
          <p:nvPr/>
        </p:nvPicPr>
        <p:blipFill rotWithShape="1">
          <a:blip r:embed="rId2"/>
          <a:srcRect l="2405" t="30313" r="61622" b="12594"/>
          <a:stretch/>
        </p:blipFill>
        <p:spPr>
          <a:xfrm>
            <a:off x="455191" y="1259557"/>
            <a:ext cx="6199745" cy="55320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77308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487" y="3923853"/>
            <a:ext cx="6840760" cy="898793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ludzki</a:t>
            </a:r>
            <a:b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000" b="1" dirty="0"/>
              <a:t>2. Zdrowie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429" y="0"/>
            <a:ext cx="11424867" cy="898847"/>
          </a:xfrm>
        </p:spPr>
        <p:txBody>
          <a:bodyPr/>
          <a:lstStyle/>
          <a:p>
            <a:r>
              <a:rPr lang="pl-PL" b="1" dirty="0"/>
              <a:t>Przeciętne trwanie życia</a:t>
            </a:r>
          </a:p>
        </p:txBody>
      </p:sp>
      <p:graphicFrame>
        <p:nvGraphicFramePr>
          <p:cNvPr id="4" name="Wykres 3" descr="Przeciętne trwanie życ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897638"/>
              </p:ext>
            </p:extLst>
          </p:nvPr>
        </p:nvGraphicFramePr>
        <p:xfrm>
          <a:off x="671214" y="1043533"/>
          <a:ext cx="58326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9105"/>
              </p:ext>
            </p:extLst>
          </p:nvPr>
        </p:nvGraphicFramePr>
        <p:xfrm>
          <a:off x="289572" y="5436021"/>
          <a:ext cx="3153951" cy="131633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5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084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Podkarpackie (pozycja)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Mężczyźni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Kobiety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Wykres 5" descr="Przeciętne trwanie życia w  zdrowi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61957"/>
              </p:ext>
            </p:extLst>
          </p:nvPr>
        </p:nvGraphicFramePr>
        <p:xfrm>
          <a:off x="7079927" y="251445"/>
          <a:ext cx="5544616" cy="453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215831" y="92696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</a:rPr>
              <a:t>84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215831" y="207609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76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87934"/>
              </p:ext>
            </p:extLst>
          </p:nvPr>
        </p:nvGraphicFramePr>
        <p:xfrm>
          <a:off x="9847504" y="5436021"/>
          <a:ext cx="3153951" cy="131633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5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084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Podkarpackie (pozycja)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Mężczyźni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Kobiety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269249" y="5184502"/>
            <a:ext cx="4752528" cy="2031325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2019 r.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przec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. trwania życia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o ok. 1,4  roku kobiety/ +1,7 mężczyźni.</a:t>
            </a:r>
          </a:p>
          <a:p>
            <a:pPr marL="342900" indent="-342900"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Podkarpackie, jednym z województw, gdzie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żyje się najdłużej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Polsce.</a:t>
            </a:r>
          </a:p>
          <a:p>
            <a:pPr marL="342900" indent="-342900"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80% długości życia dla mężczyzn i 75% dla kobiet – to „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życie w zdrowiu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(w ciągu dekady utrata przewagi woj.)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944023" y="627072"/>
            <a:ext cx="4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przewidywana  średnia  liczba  lat  jaką  ma  do  przeżycia  bez  niepełnosprawności  osoba  urodzona w roku x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972683" y="718082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95141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223" y="160167"/>
            <a:ext cx="11424867" cy="827509"/>
          </a:xfrm>
        </p:spPr>
        <p:txBody>
          <a:bodyPr/>
          <a:lstStyle/>
          <a:p>
            <a:r>
              <a:rPr lang="pl-PL" b="1" dirty="0"/>
              <a:t>Zdrowie (</a:t>
            </a:r>
            <a:r>
              <a:rPr lang="pl-PL" dirty="0"/>
              <a:t>choroby cywilizacyjne)</a:t>
            </a:r>
            <a:endParaRPr lang="pl-PL" b="1" dirty="0"/>
          </a:p>
        </p:txBody>
      </p:sp>
      <p:graphicFrame>
        <p:nvGraphicFramePr>
          <p:cNvPr id="4" name="Wykres 3" descr="Odsetek zgonów z powodu nowotworów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3413"/>
              </p:ext>
            </p:extLst>
          </p:nvPr>
        </p:nvGraphicFramePr>
        <p:xfrm>
          <a:off x="468534" y="1259557"/>
          <a:ext cx="58326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 descr="Odsetek zgonów z powodu chorób układu krążen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45646"/>
              </p:ext>
            </p:extLst>
          </p:nvPr>
        </p:nvGraphicFramePr>
        <p:xfrm>
          <a:off x="7079927" y="827509"/>
          <a:ext cx="6048672" cy="414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76846"/>
              </p:ext>
            </p:extLst>
          </p:nvPr>
        </p:nvGraphicFramePr>
        <p:xfrm>
          <a:off x="8304063" y="5578652"/>
          <a:ext cx="4500501" cy="131633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084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Podkarpackie (pozycja)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Odsetek</a:t>
                      </a:r>
                      <a:r>
                        <a:rPr lang="pl-PL" sz="16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zgonów: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nowotwory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choroby</a:t>
                      </a:r>
                      <a:r>
                        <a:rPr lang="pl-PL" sz="16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układu     krążenia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Łącznik prosty 6" descr="łącznik prosty"/>
          <p:cNvCxnSpPr/>
          <p:nvPr/>
        </p:nvCxnSpPr>
        <p:spPr>
          <a:xfrm>
            <a:off x="1044598" y="3217417"/>
            <a:ext cx="525658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065481" y="2959797"/>
            <a:ext cx="900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200" b="1" dirty="0"/>
              <a:t>17</a:t>
            </a:r>
          </a:p>
        </p:txBody>
      </p:sp>
      <p:cxnSp>
        <p:nvCxnSpPr>
          <p:cNvPr id="9" name="Łącznik prosty 8" descr="łącznik prosty"/>
          <p:cNvCxnSpPr/>
          <p:nvPr/>
        </p:nvCxnSpPr>
        <p:spPr>
          <a:xfrm>
            <a:off x="7475971" y="3532164"/>
            <a:ext cx="550861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664103" y="3239777"/>
            <a:ext cx="900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200" b="1" dirty="0"/>
              <a:t>40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53145" y="4743208"/>
            <a:ext cx="6024871" cy="203132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Przeciwstawne tendencje: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Jeden z </a:t>
            </a:r>
            <a:r>
              <a:rPr lang="pl-PL" b="1" dirty="0"/>
              <a:t>najniższych</a:t>
            </a:r>
            <a:r>
              <a:rPr lang="pl-PL" dirty="0"/>
              <a:t> w kraju </a:t>
            </a:r>
            <a:r>
              <a:rPr lang="pl-PL" b="1" dirty="0"/>
              <a:t>odsetek zgonów z powodu nowotworów</a:t>
            </a:r>
            <a:r>
              <a:rPr lang="pl-PL" dirty="0"/>
              <a:t>, ale jeden z </a:t>
            </a:r>
            <a:r>
              <a:rPr lang="pl-PL" b="1" dirty="0"/>
              <a:t>najwyższych – z powodu chorób układu krążeni</a:t>
            </a:r>
            <a:r>
              <a:rPr lang="pl-PL" dirty="0"/>
              <a:t>a.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Wzrost odsetka zgonów z powodu nowotworów, a spadek zgonów z powodu chorób układu krążenia.</a:t>
            </a: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872015" y="7189417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155498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175" y="0"/>
            <a:ext cx="11424867" cy="1115541"/>
          </a:xfrm>
        </p:spPr>
        <p:txBody>
          <a:bodyPr/>
          <a:lstStyle/>
          <a:p>
            <a:r>
              <a:rPr lang="pl-PL" b="1" dirty="0"/>
              <a:t>Zdrowie publiczne</a:t>
            </a:r>
          </a:p>
        </p:txBody>
      </p:sp>
      <p:graphicFrame>
        <p:nvGraphicFramePr>
          <p:cNvPr id="4" name="Wykres 3" descr="Zgony niemowląt na 1000 urodzeń żywyc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29168"/>
              </p:ext>
            </p:extLst>
          </p:nvPr>
        </p:nvGraphicFramePr>
        <p:xfrm>
          <a:off x="311175" y="1331565"/>
          <a:ext cx="626469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13725"/>
              </p:ext>
            </p:extLst>
          </p:nvPr>
        </p:nvGraphicFramePr>
        <p:xfrm>
          <a:off x="1031255" y="5508029"/>
          <a:ext cx="4333488" cy="151085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8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429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Podkarpackie (pozycja)</a:t>
                      </a:r>
                      <a:endParaRPr lang="pl-PL" sz="1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pl-PL" sz="1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Umieralność niemowląt</a:t>
                      </a:r>
                      <a:endParaRPr lang="pl-PL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lekarzy</a:t>
                      </a:r>
                      <a:r>
                        <a:rPr lang="pl-PL" sz="15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10 tys. ludności</a:t>
                      </a:r>
                      <a:endParaRPr lang="pl-PL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Wykres 5" descr="Liczba lekarzy na 10 tys. lud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842577"/>
              </p:ext>
            </p:extLst>
          </p:nvPr>
        </p:nvGraphicFramePr>
        <p:xfrm>
          <a:off x="6883707" y="1295561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Łącznik prosty 6" descr="łącznik prosty"/>
          <p:cNvCxnSpPr/>
          <p:nvPr/>
        </p:nvCxnSpPr>
        <p:spPr>
          <a:xfrm>
            <a:off x="1031255" y="3131765"/>
            <a:ext cx="568863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177417" y="2699717"/>
            <a:ext cx="796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200" b="1" dirty="0"/>
              <a:t>3,0</a:t>
            </a:r>
          </a:p>
        </p:txBody>
      </p:sp>
      <p:cxnSp>
        <p:nvCxnSpPr>
          <p:cNvPr id="9" name="Łącznik prosty 8" descr="łącznik prosty"/>
          <p:cNvCxnSpPr/>
          <p:nvPr/>
        </p:nvCxnSpPr>
        <p:spPr>
          <a:xfrm>
            <a:off x="7751143" y="2699717"/>
            <a:ext cx="568863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2729030" y="2267669"/>
            <a:ext cx="796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200" b="1" dirty="0"/>
              <a:t>46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73585" y="5302456"/>
            <a:ext cx="5755445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Korzystne tendencje, ale duże luki do nadrobienia:</a:t>
            </a:r>
          </a:p>
          <a:p>
            <a:pPr marL="342900" indent="-342900">
              <a:buAutoNum type="alphaLcParenR"/>
            </a:pPr>
            <a:r>
              <a:rPr lang="pl-PL" dirty="0"/>
              <a:t>Wzrost liczby lekarzy (osiągnięty cel SRW 2020), ale luka względnej średniej krajowej nie zmniejszyła się</a:t>
            </a:r>
          </a:p>
          <a:p>
            <a:pPr marL="342900" indent="-342900">
              <a:buAutoNum type="alphaLcParenR"/>
            </a:pPr>
            <a:r>
              <a:rPr lang="pl-PL" dirty="0"/>
              <a:t>Spadek śmiertelności niemowląt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143480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487" y="3923853"/>
            <a:ext cx="6840760" cy="898793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ludzki</a:t>
            </a:r>
            <a:b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000" b="1" dirty="0"/>
              <a:t>3. Edukacja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Poprawa dostępności opieki przedszkolnej</a:t>
            </a:r>
          </a:p>
        </p:txBody>
      </p:sp>
      <p:graphicFrame>
        <p:nvGraphicFramePr>
          <p:cNvPr id="4" name="Wykres 3" descr="Odsetek dzieci w wieku 3-5 lat objętych wychowaniem przedszkolny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43222"/>
              </p:ext>
            </p:extLst>
          </p:nvPr>
        </p:nvGraphicFramePr>
        <p:xfrm>
          <a:off x="383183" y="2365235"/>
          <a:ext cx="7344816" cy="47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399407" y="1763613"/>
            <a:ext cx="898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Odsetek dzieci w wieku 3-5 lat objętych wychowaniem przedszkolnym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95042"/>
              </p:ext>
            </p:extLst>
          </p:nvPr>
        </p:nvGraphicFramePr>
        <p:xfrm>
          <a:off x="8232056" y="3131765"/>
          <a:ext cx="4752526" cy="2647885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5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084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Podkarpackie </a:t>
                      </a:r>
                      <a:r>
                        <a:rPr lang="pl-PL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(wskaźnik/ lokata)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Odsetek</a:t>
                      </a:r>
                      <a:r>
                        <a:rPr lang="pl-PL" sz="16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dzieci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84">
                <a:tc row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84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0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Miasto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84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Wieś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0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pl-PL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016031" y="7147807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170680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5271" y="303214"/>
            <a:ext cx="11593575" cy="1258887"/>
          </a:xfrm>
        </p:spPr>
        <p:txBody>
          <a:bodyPr/>
          <a:lstStyle/>
          <a:p>
            <a:r>
              <a:rPr lang="pl-PL" sz="3600" b="1" dirty="0"/>
              <a:t>Wysoka jakość kształcenia na poziomie ponadpodstawowym </a:t>
            </a:r>
            <a:r>
              <a:rPr lang="pl-PL" sz="3600" dirty="0"/>
              <a:t>(</a:t>
            </a:r>
            <a:r>
              <a:rPr lang="pl-PL" sz="3600" i="1" dirty="0"/>
              <a:t>zdawalność egzaminów maturalnych</a:t>
            </a:r>
            <a:r>
              <a:rPr lang="pl-PL" sz="3600" dirty="0"/>
              <a:t>)</a:t>
            </a:r>
          </a:p>
        </p:txBody>
      </p:sp>
      <p:graphicFrame>
        <p:nvGraphicFramePr>
          <p:cNvPr id="5" name="Wykres 4" descr="Wysoka jakość kształcenia na poziomie ponadpodstawowym (zdawalność egzaminów maturalnych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162106"/>
              </p:ext>
            </p:extLst>
          </p:nvPr>
        </p:nvGraphicFramePr>
        <p:xfrm>
          <a:off x="1391295" y="1835621"/>
          <a:ext cx="100811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2327399" y="6084093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		8 	     6 	     6 	    4 		  4 		 5 		10 		4 		4 		4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272770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5271" y="303214"/>
            <a:ext cx="11593575" cy="1258887"/>
          </a:xfrm>
        </p:spPr>
        <p:txBody>
          <a:bodyPr/>
          <a:lstStyle/>
          <a:p>
            <a:r>
              <a:rPr lang="pl-PL" sz="4000" b="1" dirty="0"/>
              <a:t>Relatywnie silniejsze ukierunkowanie na kształcenie techniczne i zawodowe </a:t>
            </a:r>
            <a:r>
              <a:rPr lang="pl-PL" sz="4000" dirty="0"/>
              <a:t>(</a:t>
            </a:r>
            <a:r>
              <a:rPr lang="pl-PL" sz="4000" i="1" dirty="0"/>
              <a:t>struktura absolwentów</a:t>
            </a:r>
            <a:r>
              <a:rPr lang="pl-PL" sz="4000" dirty="0"/>
              <a:t>)</a:t>
            </a:r>
          </a:p>
        </p:txBody>
      </p:sp>
      <p:graphicFrame>
        <p:nvGraphicFramePr>
          <p:cNvPr id="6" name="Wykres 5" descr="Relatywnie silniejsze ukierunkowanie na kształcenie techniczne i zawodowe (struktura absolwentów)&#10;Polsk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855706"/>
              </p:ext>
            </p:extLst>
          </p:nvPr>
        </p:nvGraphicFramePr>
        <p:xfrm>
          <a:off x="7223943" y="1919211"/>
          <a:ext cx="5328592" cy="438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 descr="Relatywnie silniejsze ukierunkowanie na kształcenie techniczne i zawodowe (struktura absolwentów)&#10;Podkarpacki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243015"/>
              </p:ext>
            </p:extLst>
          </p:nvPr>
        </p:nvGraphicFramePr>
        <p:xfrm>
          <a:off x="455191" y="1919211"/>
          <a:ext cx="5760640" cy="546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944023" y="7226348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37865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636" y="0"/>
            <a:ext cx="11424867" cy="1258887"/>
          </a:xfrm>
        </p:spPr>
        <p:txBody>
          <a:bodyPr/>
          <a:lstStyle/>
          <a:p>
            <a:r>
              <a:rPr lang="pl-PL" b="1" dirty="0"/>
              <a:t>Kształcenie na poziomie wyższym</a:t>
            </a:r>
          </a:p>
        </p:txBody>
      </p:sp>
      <p:graphicFrame>
        <p:nvGraphicFramePr>
          <p:cNvPr id="4" name="Wykres 3" descr="Liczba studentów na 10 tys. lud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61228"/>
              </p:ext>
            </p:extLst>
          </p:nvPr>
        </p:nvGraphicFramePr>
        <p:xfrm>
          <a:off x="743223" y="1258887"/>
          <a:ext cx="6120680" cy="457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1229027" y="5003973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8808119" y="5003973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 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11375" y="5944371"/>
            <a:ext cx="95050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pl-PL" dirty="0"/>
              <a:t>Z punktu widzenia potrzeb gospodarki – korzystny relatywnie wysoki w skali kraju odsetek studiujących na kierunkach ścisłych.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76071" y="7244346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  <p:graphicFrame>
        <p:nvGraphicFramePr>
          <p:cNvPr id="10" name="Wykres 9" descr="Odsetek studiujących na kierunkach technicznych i przyrodniczyc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36993"/>
              </p:ext>
            </p:extLst>
          </p:nvPr>
        </p:nvGraphicFramePr>
        <p:xfrm>
          <a:off x="7522310" y="1258887"/>
          <a:ext cx="5220072" cy="442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6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Cel strategiczny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i="1" dirty="0">
                <a:latin typeface="Arial" panose="020B0604020202020204" pitchFamily="34" charset="0"/>
                <a:cs typeface="Arial" panose="020B0604020202020204" pitchFamily="34" charset="0"/>
              </a:rPr>
              <a:t>Strategia rozwoju województwa – Podkarpackie 2020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895351" y="1907629"/>
            <a:ext cx="10009112" cy="1951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Rozwój kapitału ludzkiego i społecznego jako czynników: innowacyjności regionu oraz poprawy poziomu życia mieszkańców.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43423" y="4715941"/>
            <a:ext cx="8280920" cy="230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pl-PL" sz="2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zmiany obserwowane w zakresie kapitału ludzkiego oraz społecznego świadczą o ich rozwoju?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pl-PL" sz="2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i w jakim zakresie zmiany</a:t>
            </a:r>
            <a:r>
              <a:rPr lang="pl-PL" sz="25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sprzyjały rozwojowi społeczno-gospodarczemu województwa </a:t>
            </a:r>
            <a:r>
              <a:rPr lang="pl-PL" sz="2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5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były dyskontowane przez regionalną gospodarkę?</a:t>
            </a:r>
          </a:p>
        </p:txBody>
      </p:sp>
    </p:spTree>
    <p:extLst>
      <p:ext uri="{BB962C8B-B14F-4D97-AF65-F5344CB8AC3E}">
        <p14:creationId xmlns:p14="http://schemas.microsoft.com/office/powerpoint/2010/main" val="222318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Niska aktywność dorosłych w kształceniu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45038" y="1736501"/>
            <a:ext cx="11423808" cy="671736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Odsetek dorosłych uczestniczących w kształceniu lub szkoleniu w wieku 25-64 lata</a:t>
            </a:r>
          </a:p>
        </p:txBody>
      </p:sp>
      <p:graphicFrame>
        <p:nvGraphicFramePr>
          <p:cNvPr id="4" name="Wykres 3" descr="Odsetek dorosłych uczestniczących w kształceniu lub szkoleniu w wieku 25-64 lat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516672"/>
              </p:ext>
            </p:extLst>
          </p:nvPr>
        </p:nvGraphicFramePr>
        <p:xfrm>
          <a:off x="1679327" y="2408237"/>
          <a:ext cx="100091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271485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9594" y="107429"/>
            <a:ext cx="11424867" cy="1305436"/>
          </a:xfrm>
        </p:spPr>
        <p:txBody>
          <a:bodyPr/>
          <a:lstStyle/>
          <a:p>
            <a:r>
              <a:rPr lang="pl-PL" sz="4000" b="1" dirty="0"/>
              <a:t>Niższy odsetek ludności w wieku 15 lat i więcej posiadający wykształcenie wyższe</a:t>
            </a:r>
          </a:p>
        </p:txBody>
      </p:sp>
      <p:graphicFrame>
        <p:nvGraphicFramePr>
          <p:cNvPr id="4" name="Wykres 3" descr="Niższy odsetek ludności w wieku 15 lat i więcej posiadający wykształcenie wyższ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34272"/>
              </p:ext>
            </p:extLst>
          </p:nvPr>
        </p:nvGraphicFramePr>
        <p:xfrm>
          <a:off x="383183" y="1691605"/>
          <a:ext cx="966345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324718" y="5940077"/>
            <a:ext cx="8563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	    12 	   12 	  12 		13 		12 	     8 	    9 		9 		10 		10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64303" y="1666632"/>
            <a:ext cx="2664296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Pozytywne tendencje:</a:t>
            </a:r>
          </a:p>
          <a:p>
            <a:pPr marL="342900" indent="-342900">
              <a:buAutoNum type="alphaLcParenR"/>
            </a:pPr>
            <a:r>
              <a:rPr lang="pl-PL" dirty="0"/>
              <a:t>Wzrost odsetka osób z wykształceniem wyższym</a:t>
            </a:r>
          </a:p>
          <a:p>
            <a:pPr marL="342900" indent="-342900">
              <a:buAutoNum type="alphaLcParenR"/>
            </a:pPr>
            <a:r>
              <a:rPr lang="pl-PL" dirty="0"/>
              <a:t>Poprawa pozycji rankingowej (+2 lokaty)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496882" y="4082310"/>
            <a:ext cx="2664296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Negatywne tendencje:</a:t>
            </a:r>
          </a:p>
          <a:p>
            <a:pPr marL="342900" indent="-342900">
              <a:buAutoNum type="alphaLcParenR"/>
            </a:pPr>
            <a:r>
              <a:rPr lang="pl-PL" dirty="0"/>
              <a:t>Jeden z niższych w kraju odsetek osób z wyższym wykształceniem</a:t>
            </a:r>
          </a:p>
          <a:p>
            <a:pPr marL="342900" indent="-342900">
              <a:buAutoNum type="alphaLcParenR"/>
            </a:pPr>
            <a:r>
              <a:rPr lang="pl-PL" dirty="0"/>
              <a:t>Utrzymanie luki względem średniej krajowej (ogółem)</a:t>
            </a:r>
          </a:p>
          <a:p>
            <a:pPr marL="342900" indent="-342900">
              <a:buAutoNum type="alphaLcParenR"/>
            </a:pPr>
            <a:r>
              <a:rPr lang="pl-PL" dirty="0"/>
              <a:t>Powiększenie luki między miastem a wsią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73082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487" y="3923853"/>
            <a:ext cx="6840760" cy="898793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ludzki</a:t>
            </a:r>
            <a:b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000" b="1" dirty="0"/>
              <a:t>4. Rynek pracy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531" y="600538"/>
            <a:ext cx="11855726" cy="812327"/>
          </a:xfrm>
        </p:spPr>
        <p:txBody>
          <a:bodyPr/>
          <a:lstStyle/>
          <a:p>
            <a:br>
              <a:rPr lang="pl-PL" b="1" dirty="0"/>
            </a:br>
            <a:br>
              <a:rPr lang="pl-PL" b="1" dirty="0"/>
            </a:br>
            <a:r>
              <a:rPr lang="pl-PL" sz="4000" b="1" dirty="0"/>
              <a:t>Trudności z zagospodarowaniem kapitału ludzkiego </a:t>
            </a:r>
            <a:br>
              <a:rPr lang="pl-PL" b="1" dirty="0"/>
            </a:br>
            <a:r>
              <a:rPr lang="pl-PL" sz="3600" dirty="0"/>
              <a:t>Wskaźnik zatrudnienia osób w wieku 15 lat i więcej (%)</a:t>
            </a:r>
          </a:p>
        </p:txBody>
      </p:sp>
      <p:graphicFrame>
        <p:nvGraphicFramePr>
          <p:cNvPr id="10" name="Wykres 9" descr="Wskaźnik zatrudnienia osób w wieku 15 lat i więcej (%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051021"/>
              </p:ext>
            </p:extLst>
          </p:nvPr>
        </p:nvGraphicFramePr>
        <p:xfrm>
          <a:off x="599207" y="1445165"/>
          <a:ext cx="10472487" cy="589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1520324" y="6156101"/>
            <a:ext cx="867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		14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536311" y="2555701"/>
            <a:ext cx="2520280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Negatywne tendencje: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Jeden z najniższych w kraju wskaźnik zatrudnienia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Wolna dynamika zmian: przyrost o 1,6 </a:t>
            </a:r>
            <a:r>
              <a:rPr lang="pl-PL" dirty="0" err="1"/>
              <a:t>p.p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Zwiększenie luki względem średniej krajowej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139328" y="7205667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60471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531" y="600538"/>
            <a:ext cx="11855726" cy="812327"/>
          </a:xfrm>
        </p:spPr>
        <p:txBody>
          <a:bodyPr/>
          <a:lstStyle/>
          <a:p>
            <a:br>
              <a:rPr lang="pl-PL" b="1" dirty="0"/>
            </a:br>
            <a:br>
              <a:rPr lang="pl-PL" b="1" dirty="0"/>
            </a:br>
            <a:r>
              <a:rPr lang="pl-PL" sz="4000" b="1" dirty="0"/>
              <a:t>Trudności z zagospodarowaniem kapitału ludzkiego </a:t>
            </a:r>
            <a:br>
              <a:rPr lang="pl-PL" b="1" dirty="0"/>
            </a:br>
            <a:r>
              <a:rPr lang="pl-PL" sz="3600" dirty="0"/>
              <a:t>Stopa bezrobocia (%)</a:t>
            </a:r>
          </a:p>
        </p:txBody>
      </p:sp>
      <p:graphicFrame>
        <p:nvGraphicFramePr>
          <p:cNvPr id="4" name="Wykres 3" descr="Stopa bezrobocia (%)&#10;Rejestrowa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608215"/>
              </p:ext>
            </p:extLst>
          </p:nvPr>
        </p:nvGraphicFramePr>
        <p:xfrm>
          <a:off x="167159" y="1907629"/>
          <a:ext cx="59046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 descr="Stopa bezrobocia (%)&#10;BAE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161721"/>
              </p:ext>
            </p:extLst>
          </p:nvPr>
        </p:nvGraphicFramePr>
        <p:xfrm>
          <a:off x="7079926" y="1907629"/>
          <a:ext cx="604867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936633" y="6084093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7800007" y="6085125"/>
            <a:ext cx="519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	2       1      1     1      1     1     1      1     2     3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45383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9287" y="395461"/>
            <a:ext cx="11424867" cy="812327"/>
          </a:xfrm>
        </p:spPr>
        <p:txBody>
          <a:bodyPr/>
          <a:lstStyle/>
          <a:p>
            <a:br>
              <a:rPr lang="pl-PL" sz="4000" b="1" dirty="0"/>
            </a:br>
            <a:r>
              <a:rPr lang="pl-PL" sz="4000" b="1" dirty="0"/>
              <a:t>Trudności w aktywizacji osób bezrobotnych</a:t>
            </a:r>
            <a:br>
              <a:rPr lang="pl-PL" sz="4000" b="1" dirty="0"/>
            </a:br>
            <a:r>
              <a:rPr lang="pl-PL" sz="2800" dirty="0"/>
              <a:t>Odsetek długotrwale bezrobotnych (rejestrowanych)</a:t>
            </a:r>
          </a:p>
        </p:txBody>
      </p:sp>
      <p:graphicFrame>
        <p:nvGraphicFramePr>
          <p:cNvPr id="4" name="Wykres 3" descr="Odsetek długotrwale bezrobotnych (rejestrowanych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004796"/>
              </p:ext>
            </p:extLst>
          </p:nvPr>
        </p:nvGraphicFramePr>
        <p:xfrm>
          <a:off x="527199" y="1619597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960247" y="1403573"/>
            <a:ext cx="2976733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Negatywne tendencje: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Najwyższy w kraju odsetek długotrwale bezrobotnych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Odsetek ten w ciągu dekady uległ zwiększeniu niemal o 10 </a:t>
            </a:r>
            <a:r>
              <a:rPr lang="pl-PL" dirty="0" err="1"/>
              <a:t>p.p</a:t>
            </a:r>
            <a:r>
              <a:rPr lang="pl-PL" dirty="0"/>
              <a:t>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Nawarstwiające się trudności w przywróceniu zasobów ludzkich na rynek pracy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4061354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Niższe kompetencje przedsiębiorcze</a:t>
            </a:r>
            <a:br>
              <a:rPr lang="pl-PL" b="1" dirty="0"/>
            </a:br>
            <a:r>
              <a:rPr lang="pl-PL" sz="2800" dirty="0"/>
              <a:t>Osoby fizyczne prowadzące działalność gospodarczą na 1000 ludności</a:t>
            </a:r>
          </a:p>
        </p:txBody>
      </p:sp>
      <p:graphicFrame>
        <p:nvGraphicFramePr>
          <p:cNvPr id="4" name="Wykres 3" descr="Osoby fizyczne prowadzące działalność gospodarczą na 1000 lud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907689"/>
              </p:ext>
            </p:extLst>
          </p:nvPr>
        </p:nvGraphicFramePr>
        <p:xfrm>
          <a:off x="1031255" y="1979637"/>
          <a:ext cx="10801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1895351" y="6084093"/>
            <a:ext cx="961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		16 		16 		16 		16 		16 		16 		16 		16 		16 		16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09958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487" y="3923853"/>
            <a:ext cx="6840760" cy="898793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ludzki</a:t>
            </a:r>
            <a:b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000" b="1" dirty="0"/>
              <a:t>Podsumowanie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343979" y="303214"/>
            <a:ext cx="11424867" cy="884335"/>
          </a:xfrm>
        </p:spPr>
        <p:txBody>
          <a:bodyPr/>
          <a:lstStyle/>
          <a:p>
            <a:r>
              <a:rPr lang="pl-PL" b="1" dirty="0"/>
              <a:t>Kapitał ludzki w województwach 2010-2020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3783"/>
              </p:ext>
            </p:extLst>
          </p:nvPr>
        </p:nvGraphicFramePr>
        <p:xfrm>
          <a:off x="815229" y="1403573"/>
          <a:ext cx="11161241" cy="554569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5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Zmienne wykorzystane w badaniu kapitału ludzkiego (taksonomia</a:t>
                      </a:r>
                      <a:r>
                        <a:rPr lang="pl-PL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Hellwiga)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Agregatowy indeks kapitału ludzkiego [0; 1]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Charakter zmiennej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Odsetek ludności w wieku 15 lat i więcej z wykształceniem wyższym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Odsetek ludności w wieku 15 lat i więcej z wykształceniem gimnazjalnym, podstawowym i niższym (%)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Przedsiębiorczość - osoby fizyczne prowadzące działalność gospodarczą na 1000 osób w wieku produkcyjnym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Przeciętne dalsze trwanie życia (mężczyźni)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Zgony niemowląt na 1000 urodzeń żywych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4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Stopa przyrostu naturalnego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43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Wskaźnik obciążenia demograficznego - ludność w wieku poprodukcyjnym na 100 osób w wieku produkcyjnym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destymulanta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11175" y="708399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opracowanie własne.</a:t>
            </a:r>
          </a:p>
        </p:txBody>
      </p:sp>
    </p:spTree>
    <p:extLst>
      <p:ext uri="{BB962C8B-B14F-4D97-AF65-F5344CB8AC3E}">
        <p14:creationId xmlns:p14="http://schemas.microsoft.com/office/powerpoint/2010/main" val="162065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319287" y="-324619"/>
            <a:ext cx="11424867" cy="1258887"/>
          </a:xfrm>
        </p:spPr>
        <p:txBody>
          <a:bodyPr/>
          <a:lstStyle/>
          <a:p>
            <a:r>
              <a:rPr lang="pl-PL" b="1" dirty="0"/>
              <a:t>Kapitał ludzki w województwach 2010-2020</a:t>
            </a:r>
          </a:p>
        </p:txBody>
      </p:sp>
      <p:graphicFrame>
        <p:nvGraphicFramePr>
          <p:cNvPr id="7" name="Obiekt 6" descr="Kapitał ludzki w województwach 2010-20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02413"/>
              </p:ext>
            </p:extLst>
          </p:nvPr>
        </p:nvGraphicFramePr>
        <p:xfrm>
          <a:off x="527199" y="972065"/>
          <a:ext cx="8232802" cy="618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Graph" r:id="rId3" imgW="5943600" imgH="4462200" progId="Statistica.Graph">
                  <p:embed/>
                </p:oleObj>
              </mc:Choice>
              <mc:Fallback>
                <p:oleObj name="Graph" r:id="rId3" imgW="5943600" imgH="44622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199" y="972065"/>
                        <a:ext cx="8232802" cy="618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8979778" y="1187549"/>
            <a:ext cx="3792019" cy="59093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b="1" dirty="0"/>
              <a:t>W latach 2010-2020 wszystkie województwa, w tym Podkarpackie, powiększyły kapitał ludzki</a:t>
            </a:r>
          </a:p>
          <a:p>
            <a:endParaRPr lang="pl-PL" b="1" dirty="0"/>
          </a:p>
          <a:p>
            <a:pPr marL="285750" indent="-285750">
              <a:buFontTx/>
              <a:buChar char="-"/>
            </a:pPr>
            <a:r>
              <a:rPr lang="pl-PL" b="1" dirty="0"/>
              <a:t>Zmianie nie uległ podział województw na trzy grupy: o wysokim, przeciętnym i niskim poziomie kapitału ludzkiego</a:t>
            </a:r>
          </a:p>
          <a:p>
            <a:pPr marL="285750" indent="-285750">
              <a:buFontTx/>
              <a:buChar char="-"/>
            </a:pPr>
            <a:endParaRPr lang="pl-PL" b="1" dirty="0"/>
          </a:p>
          <a:p>
            <a:pPr marL="285750" indent="-285750">
              <a:buFontTx/>
              <a:buChar char="-"/>
            </a:pPr>
            <a:r>
              <a:rPr lang="pl-PL" b="1" dirty="0"/>
              <a:t>Województwo podkarpackie nadal pozostało w gronie regionów o przeciętnym poziomie kapitału ludzkiego</a:t>
            </a:r>
          </a:p>
          <a:p>
            <a:pPr marL="285750" indent="-285750">
              <a:buFontTx/>
              <a:buChar char="-"/>
            </a:pPr>
            <a:endParaRPr lang="pl-PL" b="1" dirty="0"/>
          </a:p>
          <a:p>
            <a:pPr marL="285750" indent="-285750">
              <a:buFontTx/>
              <a:buChar char="-"/>
            </a:pPr>
            <a:r>
              <a:rPr lang="pl-PL" b="1" dirty="0"/>
              <a:t>Niwelacja dysproporcji w kapitale ludzkim w różnych jego wymiarach wymaga dłuższej perspektywy czasowej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8771" y="715326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opracowanie własne.</a:t>
            </a:r>
          </a:p>
        </p:txBody>
      </p:sp>
    </p:spTree>
    <p:extLst>
      <p:ext uri="{BB962C8B-B14F-4D97-AF65-F5344CB8AC3E}">
        <p14:creationId xmlns:p14="http://schemas.microsoft.com/office/powerpoint/2010/main" val="4119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/>
              <a:t>Kapitał ludzki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Kapitał ludzki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obejmuje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wiedzę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umiejętności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energię witalną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ludzi, które są niezbędne do wykonywania pracy i osiągania złożonych celów społecznych (Domański, 1993).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o atrybutem osoby i jest przypisany do jednostki ludzkiej, ale także i społeczeństwa jako całości.</a:t>
            </a:r>
            <a:r>
              <a:rPr lang="pl-PL" dirty="0"/>
              <a:t> 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Można go akumulować 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powiększać w wyniku inwestycji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poprzez kształcenie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formalne oraz nieformalne.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 kapitału ludzkiego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rośnie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 wyniku jego ekonomicznego użycia, gdy jest on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wykorzystywany w procesie produkcji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533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7399" y="2411685"/>
            <a:ext cx="9217024" cy="2520280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społeczny</a:t>
            </a: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8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979" y="18653"/>
            <a:ext cx="11424867" cy="1258887"/>
          </a:xfrm>
        </p:spPr>
        <p:txBody>
          <a:bodyPr/>
          <a:lstStyle/>
          <a:p>
            <a:r>
              <a:rPr lang="pl-PL" b="1" dirty="0"/>
              <a:t>Kapitał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61575" y="1277540"/>
            <a:ext cx="11423808" cy="6030689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Kapitał społeczny jest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atrybutem społeczeństwa jako całości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jest kluczowym czynnikiem determinującym zdolność do współpracy i współdziałania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wyznacznik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„kompetencji cywilizacyjnych”,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które są niezbędne do stabilnego 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sprawnego funkcjonowania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ustroju demokratycznego 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gospodarki rynkowej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(Sztompka, 2007, s. 41)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Putnam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(1995): „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cechy organizacji społeczeństwa, jak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zaufanie, normy i powiązania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, które mogą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zwiększyć sprawność społeczeństwa ułatwiając skoordynowane działania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Zmiany kapitału społecznego dokonują się powoli (perspektywa pokoleniowa)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9287" y="-17206"/>
            <a:ext cx="11424867" cy="1258887"/>
          </a:xfrm>
        </p:spPr>
        <p:txBody>
          <a:bodyPr/>
          <a:lstStyle/>
          <a:p>
            <a:r>
              <a:rPr lang="pl-PL" b="1" dirty="0"/>
              <a:t>Kapitał społeczny – pomiar (</a:t>
            </a:r>
            <a:r>
              <a:rPr lang="pl-PL" b="1" i="1" dirty="0" err="1"/>
              <a:t>indicator</a:t>
            </a:r>
            <a:r>
              <a:rPr lang="pl-PL" b="1" i="1" dirty="0"/>
              <a:t> </a:t>
            </a:r>
            <a:r>
              <a:rPr lang="pl-PL" b="1" i="1" dirty="0" err="1"/>
              <a:t>based</a:t>
            </a:r>
            <a:r>
              <a:rPr lang="pl-PL" b="1" dirty="0"/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53425"/>
              </p:ext>
            </p:extLst>
          </p:nvPr>
        </p:nvGraphicFramePr>
        <p:xfrm>
          <a:off x="1175271" y="1475581"/>
          <a:ext cx="10945216" cy="5674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Wymiary kapitału społecznego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Wskaźnik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Wymiar kognitywny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Uogólnione  zaufanie społeczne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Normy społeczne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pl-PL" sz="1800" dirty="0">
                        <a:effectLst/>
                        <a:latin typeface="Arial 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Ogólnie rzecz biorąc, czy uważa Pan(i), że można ufać większości ludzi, czy też sądzie Pan(i), że w postępowaniu z ludźmi ostrożności nigdy za wiele?;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Stosunek do wybranych norm społecznych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Wymiar strukturalny – formy i przejawy sieciowej współpracy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27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Aktywność stowarzyszeniowa (kapitał społeczny pomostowy)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Więzi rodzinne, przyjacielskie, sąsiedzkie (kapitał społeczny wiążący)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Liczba organizacji pozarządowych na 10 tys. mieszkańców (kapitał stowarzyszeniowy)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 dobrych relacji</a:t>
                      </a:r>
                      <a:r>
                        <a:rPr lang="pl-PL" sz="1800" baseline="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sąsiedzkich (kapitał towarzysko-sąsiedzki)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"/>
                        </a:rPr>
                        <a:t>Wymiar behawioralny</a:t>
                      </a:r>
                      <a:endParaRPr lang="pl-PL" sz="18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2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>
                          <a:effectLst/>
                          <a:latin typeface="Arial "/>
                        </a:rPr>
                        <a:t>Wskaźniki społeczeństwa obywatelskiego, przejawy wspólnego działania</a:t>
                      </a:r>
                    </a:p>
                    <a:p>
                      <a:pPr marL="11112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pl-PL" sz="1800">
                          <a:effectLst/>
                          <a:latin typeface="Arial "/>
                        </a:rPr>
                        <a:t> </a:t>
                      </a:r>
                      <a:endParaRPr lang="pl-PL" sz="18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Frekwencja w wyborach do organów JST (I tura) w %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11125" algn="l"/>
                        </a:tabLst>
                      </a:pPr>
                      <a:r>
                        <a:rPr lang="pl-PL" sz="18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Odsetek osób przekazujących 1% podatku na rzecz OPP 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350923" y="7127633"/>
            <a:ext cx="695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Źródło: opracowanie własne na podstawie [Działek,  2011;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Inglot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2016]: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876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215" y="251445"/>
            <a:ext cx="11424867" cy="1258887"/>
          </a:xfrm>
        </p:spPr>
        <p:txBody>
          <a:bodyPr/>
          <a:lstStyle/>
          <a:p>
            <a:r>
              <a:rPr lang="pl-PL" b="1" dirty="0"/>
              <a:t>Zaufanie społeczne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1215" y="1619597"/>
            <a:ext cx="6718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Która z dwóch opinii dotyczących życia społecznego w Polsce jest bliższa Pana(i) poglądom?</a:t>
            </a:r>
          </a:p>
        </p:txBody>
      </p:sp>
      <p:graphicFrame>
        <p:nvGraphicFramePr>
          <p:cNvPr id="6" name="Wykres 5" descr="Zaufanie społecz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899093"/>
              </p:ext>
            </p:extLst>
          </p:nvPr>
        </p:nvGraphicFramePr>
        <p:xfrm>
          <a:off x="684557" y="2555701"/>
          <a:ext cx="53872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031255" y="680417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Zaufanie społeczne. </a:t>
            </a:r>
            <a:r>
              <a:rPr lang="pl-PL" sz="1400" dirty="0"/>
              <a:t>Komunikat z badań CBOS 2020.</a:t>
            </a:r>
            <a:endParaRPr lang="pl-PL" sz="1400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240071" y="847666"/>
            <a:ext cx="519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Odsetek osób w wieku 16 lat i więcej mających zaufanie do nieznajomych (2018)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897581" y="680417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Jakość życia i kapitał społeczny w Polsce 2018, GUS</a:t>
            </a:r>
          </a:p>
        </p:txBody>
      </p:sp>
      <p:pic>
        <p:nvPicPr>
          <p:cNvPr id="15" name="Obraz 14" descr="Odsetek osób w wieku 16 lat i więcej mających zaufanie do nieznajomych (2018)&#10;"/>
          <p:cNvPicPr>
            <a:picLocks noChangeAspect="1"/>
          </p:cNvPicPr>
          <p:nvPr/>
        </p:nvPicPr>
        <p:blipFill rotWithShape="1">
          <a:blip r:embed="rId3"/>
          <a:srcRect l="2405" t="29329" r="62729" b="12595"/>
          <a:stretch/>
        </p:blipFill>
        <p:spPr>
          <a:xfrm>
            <a:off x="7655991" y="1586738"/>
            <a:ext cx="5489573" cy="5141029"/>
          </a:xfrm>
          <a:prstGeom prst="rect">
            <a:avLst/>
          </a:prstGeom>
        </p:spPr>
      </p:pic>
      <p:pic>
        <p:nvPicPr>
          <p:cNvPr id="16" name="Obraz 15" descr="Legenda"/>
          <p:cNvPicPr>
            <a:picLocks noChangeAspect="1"/>
          </p:cNvPicPr>
          <p:nvPr/>
        </p:nvPicPr>
        <p:blipFill rotWithShape="1">
          <a:blip r:embed="rId4"/>
          <a:srcRect l="67245" t="64921" r="22820" b="15479"/>
          <a:stretch/>
        </p:blipFill>
        <p:spPr>
          <a:xfrm>
            <a:off x="6969573" y="5147989"/>
            <a:ext cx="12961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1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215" y="179437"/>
            <a:ext cx="11424867" cy="1220786"/>
          </a:xfrm>
        </p:spPr>
        <p:txBody>
          <a:bodyPr/>
          <a:lstStyle/>
          <a:p>
            <a:r>
              <a:rPr lang="pl-PL" b="1" dirty="0"/>
              <a:t>Silny kapitał społeczny wiążący</a:t>
            </a:r>
          </a:p>
        </p:txBody>
      </p:sp>
      <p:pic>
        <p:nvPicPr>
          <p:cNvPr id="4" name="Obraz 3" descr="Wskaźnik dobrych relacji sąsiedzkich (2018)"/>
          <p:cNvPicPr>
            <a:picLocks noChangeAspect="1"/>
          </p:cNvPicPr>
          <p:nvPr/>
        </p:nvPicPr>
        <p:blipFill rotWithShape="1">
          <a:blip r:embed="rId2"/>
          <a:srcRect l="52214" t="41141" r="17347" b="10625"/>
          <a:stretch/>
        </p:blipFill>
        <p:spPr>
          <a:xfrm>
            <a:off x="1103263" y="1562993"/>
            <a:ext cx="5647159" cy="503110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02606" y="659409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Wskaźnik dobrych relacji sąsiedzkich (2018)</a:t>
            </a:r>
          </a:p>
        </p:txBody>
      </p:sp>
      <p:pic>
        <p:nvPicPr>
          <p:cNvPr id="6" name="Obraz 5" descr="Legenda"/>
          <p:cNvPicPr>
            <a:picLocks noChangeAspect="1"/>
          </p:cNvPicPr>
          <p:nvPr/>
        </p:nvPicPr>
        <p:blipFill rotWithShape="1">
          <a:blip r:embed="rId2"/>
          <a:srcRect l="28969" t="47047" r="56088" b="9641"/>
          <a:stretch/>
        </p:blipFill>
        <p:spPr>
          <a:xfrm>
            <a:off x="6935911" y="3308400"/>
            <a:ext cx="2016224" cy="3285698"/>
          </a:xfrm>
          <a:prstGeom prst="rect">
            <a:avLst/>
          </a:prstGeom>
        </p:spPr>
      </p:pic>
      <p:pic>
        <p:nvPicPr>
          <p:cNvPr id="8204" name="s_kolor11" descr="Silny kapitał społeczny wiążący" hidden="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6575" y="541972500"/>
            <a:ext cx="19164300" cy="191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312175" y="1562993"/>
            <a:ext cx="3672408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Silny kapitał społeczny wiążący z jednej strony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ułatwia współdziałanie wewnątrz wspólnoty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ale z drugiej strony badania socjologów wskazują, że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 one utrudniać rozszerzanie tej współpracy na otoczenie zewnętrze.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48079" y="69082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Jakość życia i kapitał społeczny w Polsce 2018, GUS</a:t>
            </a:r>
          </a:p>
        </p:txBody>
      </p:sp>
    </p:spTree>
    <p:extLst>
      <p:ext uri="{BB962C8B-B14F-4D97-AF65-F5344CB8AC3E}">
        <p14:creationId xmlns:p14="http://schemas.microsoft.com/office/powerpoint/2010/main" val="2170022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979" y="303214"/>
            <a:ext cx="11424867" cy="740319"/>
          </a:xfrm>
        </p:spPr>
        <p:txBody>
          <a:bodyPr/>
          <a:lstStyle/>
          <a:p>
            <a:r>
              <a:rPr lang="pl-PL" b="1" dirty="0"/>
              <a:t>Rosnąca aktywność obywatelska mieszkańców</a:t>
            </a:r>
          </a:p>
        </p:txBody>
      </p:sp>
      <p:graphicFrame>
        <p:nvGraphicFramePr>
          <p:cNvPr id="4" name="Wykres 3" descr="Liczba organizacji pozarządowych &#10;na 10 tys. mieszkańców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646477"/>
              </p:ext>
            </p:extLst>
          </p:nvPr>
        </p:nvGraphicFramePr>
        <p:xfrm>
          <a:off x="303511" y="1691605"/>
          <a:ext cx="64087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648110" y="5724053"/>
            <a:ext cx="571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43979" y="1187549"/>
            <a:ext cx="4443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/>
              <a:t>Liczba organizacji pozarządowych </a:t>
            </a:r>
          </a:p>
          <a:p>
            <a:r>
              <a:rPr lang="pl-PL" sz="2000" b="1" dirty="0"/>
              <a:t>na 10 tys. mieszkańców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828292" y="1187549"/>
            <a:ext cx="6718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Odsetek osób przekazujących 1% podatku </a:t>
            </a: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 rzecz OPP (Podkarpackie)</a:t>
            </a:r>
            <a:endParaRPr lang="pl-PL" sz="2000" dirty="0"/>
          </a:p>
        </p:txBody>
      </p:sp>
      <p:graphicFrame>
        <p:nvGraphicFramePr>
          <p:cNvPr id="8" name="Wykres 7" descr="Odsetek osób przekazujących 1% podatku na rzecz OPP (Podkarpackie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806469"/>
              </p:ext>
            </p:extLst>
          </p:nvPr>
        </p:nvGraphicFramePr>
        <p:xfrm>
          <a:off x="6828292" y="2265604"/>
          <a:ext cx="63367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22580" y="693796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dane GUS,  Izby Skarbowej oraz Ministerstwa Finansów.</a:t>
            </a:r>
          </a:p>
        </p:txBody>
      </p:sp>
    </p:spTree>
    <p:extLst>
      <p:ext uri="{BB962C8B-B14F-4D97-AF65-F5344CB8AC3E}">
        <p14:creationId xmlns:p14="http://schemas.microsoft.com/office/powerpoint/2010/main" val="2203221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Kapitał społeczny behawioralny</a:t>
            </a:r>
            <a:br>
              <a:rPr lang="pl-PL" dirty="0"/>
            </a:br>
            <a:r>
              <a:rPr lang="pl-PL" sz="3200" dirty="0"/>
              <a:t>Frekwencja w wyborach do organów JST (I tura)</a:t>
            </a:r>
          </a:p>
        </p:txBody>
      </p:sp>
      <p:graphicFrame>
        <p:nvGraphicFramePr>
          <p:cNvPr id="4" name="Wykres 3" descr="Frekwencja w wyborach do organów JST (I tura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75923"/>
              </p:ext>
            </p:extLst>
          </p:nvPr>
        </p:nvGraphicFramePr>
        <p:xfrm>
          <a:off x="455191" y="1331565"/>
          <a:ext cx="119533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438975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8522" y="251668"/>
            <a:ext cx="11424867" cy="1258887"/>
          </a:xfrm>
        </p:spPr>
        <p:txBody>
          <a:bodyPr/>
          <a:lstStyle/>
          <a:p>
            <a:r>
              <a:rPr lang="pl-PL" b="1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38522" y="1510555"/>
            <a:ext cx="11423808" cy="5424264"/>
          </a:xfrm>
        </p:spPr>
        <p:txBody>
          <a:bodyPr/>
          <a:lstStyle/>
          <a:p>
            <a:pPr>
              <a:buClr>
                <a:srgbClr val="0070C0"/>
              </a:buClr>
              <a:buSzPct val="97000"/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Wiele z obserwowanych zmian w zakresie kapitału ludzkiego oraz społecznego miało charakter rozwojowy. Dotyczy to zwłaszcza takich sfer jak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edukacja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aktywność obywatelska,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częściowo również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zdrowie publiczne.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Niemniej wobec początkowych luk rozwojowych, dystans względem średniej krajowej nie został w wielu przypadkach zniwelowany i istnieje potrzeba kontynuacji działań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97000"/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Główne obszary problemowe: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Procesy demograficzne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- w wymiarze ruchu naturalnego ludności trudne do przezwyciężenia ze względu na kulturowe i cywilizacyjne uwarunkowania; relatywnie większą sterownością odznaczają się ruchy migracyjne (warunki: wzmocnienie regionalnych ośrodków akademickich, poprawa sytuacji na rynku pracy)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Zagospodarowanie kapitału ludzkiego 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- co związane jest z poprawą funkcjonowania  rynku pracy i rozwojem przedsiębiorczości. Jest to kluczowy warunek do tego, aby inwestycje ponoszone w regionie na rozwój kapitału ludzkiego mogły być dyskontowane także w regionie</a:t>
            </a:r>
          </a:p>
        </p:txBody>
      </p:sp>
    </p:spTree>
    <p:extLst>
      <p:ext uri="{BB962C8B-B14F-4D97-AF65-F5344CB8AC3E}">
        <p14:creationId xmlns:p14="http://schemas.microsoft.com/office/powerpoint/2010/main" val="1494699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 rot="10800000" flipV="1">
            <a:off x="3551239" y="3921414"/>
            <a:ext cx="6511925" cy="7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495300" eaLnBrk="1" hangingPunct="1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pl-PL" altLang="pl-PL" sz="4400" b="1" dirty="0">
                <a:solidFill>
                  <a:schemeClr val="tx2"/>
                </a:solidFill>
              </a:rPr>
              <a:t>Dziękuję za uwagę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781425" y="1235076"/>
            <a:ext cx="6986588" cy="2009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495300" eaLnBrk="1" hangingPunct="1"/>
            <a:r>
              <a:rPr lang="pl-PL" altLang="pl-PL" sz="2600" b="1" dirty="0">
                <a:latin typeface="Verdana" pitchFamily="34" charset="0"/>
              </a:rPr>
              <a:t>dr Małgorzata </a:t>
            </a:r>
            <a:r>
              <a:rPr lang="pl-PL" altLang="pl-PL" sz="2600" b="1" dirty="0" err="1">
                <a:latin typeface="Verdana" pitchFamily="34" charset="0"/>
              </a:rPr>
              <a:t>Wosiek</a:t>
            </a:r>
            <a:endParaRPr lang="pl-PL" altLang="pl-PL" sz="2600" b="1" dirty="0">
              <a:latin typeface="Verdana" pitchFamily="34" charset="0"/>
            </a:endParaRPr>
          </a:p>
          <a:p>
            <a:pPr algn="ctr" defTabSz="495300" eaLnBrk="1" hangingPunct="1"/>
            <a:endParaRPr lang="pl-PL" altLang="pl-PL" sz="1000" b="1" dirty="0">
              <a:latin typeface="Verdana" pitchFamily="34" charset="0"/>
            </a:endParaRPr>
          </a:p>
          <a:p>
            <a:pPr algn="ctr" defTabSz="495300" eaLnBrk="1" hangingPunct="1"/>
            <a:r>
              <a:rPr lang="pl-PL" altLang="pl-PL" sz="2200" dirty="0">
                <a:latin typeface="Verdana" pitchFamily="34" charset="0"/>
              </a:rPr>
              <a:t>Uniwersytet Rzeszowski</a:t>
            </a:r>
          </a:p>
          <a:p>
            <a:pPr defTabSz="495300" eaLnBrk="1" hangingPunct="1"/>
            <a:r>
              <a:rPr lang="pl-PL" altLang="pl-PL" sz="2200" dirty="0">
                <a:latin typeface="Verdana" pitchFamily="34" charset="0"/>
              </a:rPr>
              <a:t>				</a:t>
            </a:r>
          </a:p>
          <a:p>
            <a:pPr defTabSz="495300" eaLnBrk="1" hangingPunct="1"/>
            <a:r>
              <a:rPr lang="pl-PL" altLang="pl-PL" dirty="0"/>
              <a:t>				</a:t>
            </a:r>
            <a:r>
              <a:rPr lang="pl-PL" altLang="pl-PL" sz="2200" dirty="0" err="1">
                <a:latin typeface="Verdana" pitchFamily="34" charset="0"/>
              </a:rPr>
              <a:t>mwosiek@ur.edu.pl</a:t>
            </a:r>
            <a:endParaRPr lang="pl-PL" altLang="pl-PL" sz="2200" dirty="0">
              <a:latin typeface="Verdana" pitchFamily="34" charset="0"/>
            </a:endParaRPr>
          </a:p>
          <a:p>
            <a:pPr algn="ctr" defTabSz="495300" eaLnBrk="1" hangingPunct="1"/>
            <a:endParaRPr lang="pl-PL" altLang="pl-PL" sz="2200" i="1" dirty="0">
              <a:latin typeface="Verdana" pitchFamily="34" charset="0"/>
            </a:endParaRPr>
          </a:p>
        </p:txBody>
      </p:sp>
      <p:pic>
        <p:nvPicPr>
          <p:cNvPr id="35844" name="Picture 4" descr="Uniwersytet Rzeszo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37" y="897284"/>
            <a:ext cx="1905000" cy="19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880B067-DD8F-435A-8315-D20B4D41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Dziękuję za uwagę</a:t>
            </a:r>
          </a:p>
          <a:p>
            <a:endParaRPr lang="pl-PL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Kapitał ludzki – pomiar (</a:t>
            </a:r>
            <a:r>
              <a:rPr lang="pl-PL" i="1" dirty="0" err="1"/>
              <a:t>indicator-based</a:t>
            </a:r>
            <a:r>
              <a:rPr lang="pl-PL" i="1" dirty="0"/>
              <a:t>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84033" y="1691605"/>
            <a:ext cx="6744060" cy="4560168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Wskaźniki demograficzne.</a:t>
            </a:r>
          </a:p>
          <a:p>
            <a:pPr marL="514350" indent="-5143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Wskaźniki dotyczące zdrowia</a:t>
            </a:r>
          </a:p>
          <a:p>
            <a:pPr marL="514350" indent="-5143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Wskaźniki dotyczące edukacji.</a:t>
            </a:r>
          </a:p>
          <a:p>
            <a:pPr marL="514350" indent="-5143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Wskaźniki dotyczące rynku pracy.</a:t>
            </a:r>
          </a:p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wias klamrowy zamykający 5" descr="nawias klamrowy zamykający"/>
          <p:cNvSpPr/>
          <p:nvPr/>
        </p:nvSpPr>
        <p:spPr>
          <a:xfrm>
            <a:off x="8252785" y="4293980"/>
            <a:ext cx="419702" cy="814895"/>
          </a:xfrm>
          <a:prstGeom prst="rightBrac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240439" y="271626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kondycja </a:t>
            </a:r>
          </a:p>
          <a:p>
            <a:pPr algn="ctr"/>
            <a:r>
              <a:rPr lang="pl-PL" sz="2400" b="1" dirty="0">
                <a:solidFill>
                  <a:srgbClr val="C00000"/>
                </a:solidFill>
              </a:rPr>
              <a:t>kapitału ludzkiego</a:t>
            </a:r>
          </a:p>
        </p:txBody>
      </p:sp>
      <p:sp>
        <p:nvSpPr>
          <p:cNvPr id="9" name="Nawias klamrowy zamykający 8" descr="nawias klamrowy zamykający"/>
          <p:cNvSpPr/>
          <p:nvPr/>
        </p:nvSpPr>
        <p:spPr>
          <a:xfrm>
            <a:off x="8240439" y="2362719"/>
            <a:ext cx="432048" cy="1728192"/>
          </a:xfrm>
          <a:prstGeom prst="rightBrac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8479533" y="410126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0066"/>
                </a:solidFill>
              </a:rPr>
              <a:t>dyskontowanie inwestycji w KL przez gospodarkę</a:t>
            </a:r>
          </a:p>
        </p:txBody>
      </p:sp>
    </p:spTree>
    <p:extLst>
      <p:ext uri="{BB962C8B-B14F-4D97-AF65-F5344CB8AC3E}">
        <p14:creationId xmlns:p14="http://schemas.microsoft.com/office/powerpoint/2010/main" val="324201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487" y="3923853"/>
            <a:ext cx="6840760" cy="898793"/>
          </a:xfrm>
        </p:spPr>
        <p:txBody>
          <a:bodyPr/>
          <a:lstStyle/>
          <a:p>
            <a:pPr algn="ctr"/>
            <a: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  <a:t>Kapitał ludzki</a:t>
            </a:r>
            <a:br>
              <a:rPr lang="pl-PL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000" b="1" dirty="0"/>
              <a:t>1. Demografia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67" y="179437"/>
            <a:ext cx="8569325" cy="898793"/>
          </a:xfrm>
        </p:spPr>
        <p:txBody>
          <a:bodyPr/>
          <a:lstStyle/>
          <a:p>
            <a:r>
              <a:rPr lang="pl-PL" sz="4800" b="1" dirty="0"/>
              <a:t>1. Proces depopulacji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11375" y="1388436"/>
            <a:ext cx="1086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</a:rPr>
              <a:t>Zmiana liczby ludności (w tys. osób) w latach 2010-2020</a:t>
            </a:r>
          </a:p>
        </p:txBody>
      </p:sp>
      <p:graphicFrame>
        <p:nvGraphicFramePr>
          <p:cNvPr id="6" name="Wykres 5" descr="Zmiana liczby ludności (w tys. osób) w latach 2010-20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497735"/>
              </p:ext>
            </p:extLst>
          </p:nvPr>
        </p:nvGraphicFramePr>
        <p:xfrm>
          <a:off x="743223" y="2154024"/>
          <a:ext cx="8345900" cy="501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 descr="Zmiana liczby ludności (w tys. osób) w latach 2010-2020"/>
          <p:cNvGraphicFramePr/>
          <p:nvPr>
            <p:extLst>
              <p:ext uri="{D42A27DB-BD31-4B8C-83A1-F6EECF244321}">
                <p14:modId xmlns:p14="http://schemas.microsoft.com/office/powerpoint/2010/main" val="474998389"/>
              </p:ext>
            </p:extLst>
          </p:nvPr>
        </p:nvGraphicFramePr>
        <p:xfrm>
          <a:off x="1535311" y="4642830"/>
          <a:ext cx="3096345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-8941" y="716838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72215" y="2483693"/>
            <a:ext cx="3305340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PODKARPACKIE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dirty="0"/>
              <a:t>Zmniejszenie liczby ludności (-6 719 osób)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dirty="0"/>
              <a:t>Mniejsze nasilenie procesu zmniejszenia liczby ludności niż przeciętnie w kraju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dirty="0"/>
              <a:t>Przyśpieszenie procesu depopulacji po 2019 r. </a:t>
            </a:r>
          </a:p>
        </p:txBody>
      </p:sp>
    </p:spTree>
    <p:extLst>
      <p:ext uri="{BB962C8B-B14F-4D97-AF65-F5344CB8AC3E}">
        <p14:creationId xmlns:p14="http://schemas.microsoft.com/office/powerpoint/2010/main" val="306902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211" y="414153"/>
            <a:ext cx="12313368" cy="898793"/>
          </a:xfrm>
        </p:spPr>
        <p:txBody>
          <a:bodyPr/>
          <a:lstStyle/>
          <a:p>
            <a:pPr marL="722313" indent="-722313"/>
            <a:r>
              <a:rPr lang="pl-PL" sz="4800" b="1" dirty="0"/>
              <a:t>2. Nasilenie procesu starzenia się ludności</a:t>
            </a:r>
            <a:br>
              <a:rPr lang="pl-PL" sz="4800" b="1" dirty="0"/>
            </a:br>
            <a:r>
              <a:rPr lang="pl-PL" sz="2800" dirty="0"/>
              <a:t>Struktura ludności według ekonomicznych grup wieku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23243" y="5143437"/>
            <a:ext cx="522058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Liczba ludności 2010-2020 w wieku: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poprodukcyjnym:		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+30,5%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	(+102 965 os.)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produkcyjnym:		 	 -5,9%    	(-85 562 os.)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przedprodukcyjnym:	   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-7%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	(-24 122 os.)</a:t>
            </a:r>
          </a:p>
        </p:txBody>
      </p:sp>
      <p:graphicFrame>
        <p:nvGraphicFramePr>
          <p:cNvPr id="8" name="Wykres 7" descr="Struktura ludności według ekonomicznych grup wieku&#10;Podkarpacki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82732"/>
              </p:ext>
            </p:extLst>
          </p:nvPr>
        </p:nvGraphicFramePr>
        <p:xfrm>
          <a:off x="257169" y="1312946"/>
          <a:ext cx="6552728" cy="369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 descr="Struktura ludności według ekonomicznych grup wieku&#10;Polsk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07654"/>
              </p:ext>
            </p:extLst>
          </p:nvPr>
        </p:nvGraphicFramePr>
        <p:xfrm>
          <a:off x="6942939" y="1552564"/>
          <a:ext cx="6503864" cy="345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8286659" y="5017645"/>
            <a:ext cx="381642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Liczba ludności 2010-2020 w wieku: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poprodukcyjnym:		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+32,3%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produkcyjnym:		 	   -9,0%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przedprodukcyjnym:	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+0,4%</a:t>
            </a:r>
          </a:p>
        </p:txBody>
      </p:sp>
      <p:sp>
        <p:nvSpPr>
          <p:cNvPr id="3" name="Prostokąt 2"/>
          <p:cNvSpPr/>
          <p:nvPr/>
        </p:nvSpPr>
        <p:spPr>
          <a:xfrm>
            <a:off x="2615431" y="6359346"/>
            <a:ext cx="8352928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Korzystniejszą pozycję Podkarpacia, w porównaniu do średniej krajowej, można przypisać do lepszej sytuacji wyjściowej i korzystniejszego przebiegu procesów demograficznych w poprzednich okresach.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448079" y="7262276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3138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67" y="179438"/>
            <a:ext cx="12961440" cy="648072"/>
          </a:xfrm>
        </p:spPr>
        <p:txBody>
          <a:bodyPr/>
          <a:lstStyle/>
          <a:p>
            <a:r>
              <a:rPr lang="pl-PL" sz="3000" b="1" dirty="0"/>
              <a:t>3. Tendencje spadkowe: przyrost naturalny, liczba urodzeń</a:t>
            </a:r>
            <a:endParaRPr lang="pl-PL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 descr="Przyrost naturalny na 1000 lud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07635"/>
              </p:ext>
            </p:extLst>
          </p:nvPr>
        </p:nvGraphicFramePr>
        <p:xfrm>
          <a:off x="3191495" y="4214238"/>
          <a:ext cx="6310631" cy="308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 descr="Współczynnik dziet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52501"/>
              </p:ext>
            </p:extLst>
          </p:nvPr>
        </p:nvGraphicFramePr>
        <p:xfrm>
          <a:off x="7511975" y="1137954"/>
          <a:ext cx="5112568" cy="328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 descr="Urodzenia żywe na 1000 ludnośc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908633"/>
              </p:ext>
            </p:extLst>
          </p:nvPr>
        </p:nvGraphicFramePr>
        <p:xfrm>
          <a:off x="383183" y="1137954"/>
          <a:ext cx="5256584" cy="307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0625861" y="44477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2010: 11 miejsce:1,314</a:t>
            </a:r>
          </a:p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2020: 11 miejsce: 1,296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34862" y="434104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2010: 9 miejsce: 10,34</a:t>
            </a:r>
          </a:p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2020: 5  miejsce: 9,21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581841" y="651614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2010: 5  miejsce: 1,74</a:t>
            </a:r>
          </a:p>
          <a:p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2020: 5  miejsce: -2,15</a:t>
            </a:r>
          </a:p>
        </p:txBody>
      </p:sp>
    </p:spTree>
    <p:extLst>
      <p:ext uri="{BB962C8B-B14F-4D97-AF65-F5344CB8AC3E}">
        <p14:creationId xmlns:p14="http://schemas.microsoft.com/office/powerpoint/2010/main" val="4977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67" y="179437"/>
            <a:ext cx="11521280" cy="898793"/>
          </a:xfrm>
        </p:spPr>
        <p:txBody>
          <a:bodyPr/>
          <a:lstStyle/>
          <a:p>
            <a:r>
              <a:rPr lang="pl-PL" sz="4800" b="1" dirty="0"/>
              <a:t>4. Ruchy migracyjne – odpływ ludności</a:t>
            </a:r>
            <a:endParaRPr lang="pl-PL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 descr="Migracje międzywojewódzkie i zagraniczne na pobyt stał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922874"/>
              </p:ext>
            </p:extLst>
          </p:nvPr>
        </p:nvGraphicFramePr>
        <p:xfrm>
          <a:off x="347179" y="2131635"/>
          <a:ext cx="5940660" cy="424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175271" y="145394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Migracje międzywojewódzkie i zagraniczne </a:t>
            </a:r>
          </a:p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pobyt stały</a:t>
            </a:r>
          </a:p>
        </p:txBody>
      </p:sp>
      <p:graphicFrame>
        <p:nvGraphicFramePr>
          <p:cNvPr id="10" name="Wykres 9" descr="Migracje międzywojewódzkie i zagraniczne czasow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990539"/>
              </p:ext>
            </p:extLst>
          </p:nvPr>
        </p:nvGraphicFramePr>
        <p:xfrm>
          <a:off x="6863903" y="2120736"/>
          <a:ext cx="6196304" cy="425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439967" y="148530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Migracje międzywojewódzkie i zagraniczne </a:t>
            </a:r>
          </a:p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czasowe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75271" y="5210493"/>
            <a:ext cx="49149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ODPŁYW 2010-2020:	  - 22 413  osób (1,1%)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415274" y="5350442"/>
            <a:ext cx="50765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ODPŁYW 2010-2020:	- 47 506 osób (ok. 2,2%)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71415" y="6552856"/>
            <a:ext cx="835292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 migracji– notowane na Podkarpaciu w latach 2010-2020 – było jednym z gorszych w skali kraju (10 miejsce na pobyt stały; 14 miejsce - czasowe ).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592095" y="7260742"/>
            <a:ext cx="586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opracowanie własne na podstawie danych GUS, BDL.</a:t>
            </a:r>
          </a:p>
        </p:txBody>
      </p:sp>
    </p:spTree>
    <p:extLst>
      <p:ext uri="{BB962C8B-B14F-4D97-AF65-F5344CB8AC3E}">
        <p14:creationId xmlns:p14="http://schemas.microsoft.com/office/powerpoint/2010/main" val="4155121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2375</Words>
  <Application>Microsoft Office PowerPoint</Application>
  <PresentationFormat>Niestandardowy</PresentationFormat>
  <Paragraphs>409</Paragraphs>
  <Slides>38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50" baseType="lpstr">
      <vt:lpstr>Arial</vt:lpstr>
      <vt:lpstr>Arial </vt:lpstr>
      <vt:lpstr>Calibri</vt:lpstr>
      <vt:lpstr>Franklin Gothic Book</vt:lpstr>
      <vt:lpstr>Perpetua</vt:lpstr>
      <vt:lpstr>Symbol</vt:lpstr>
      <vt:lpstr>Times New Roman</vt:lpstr>
      <vt:lpstr>Verdana</vt:lpstr>
      <vt:lpstr>Wingdings</vt:lpstr>
      <vt:lpstr>Wingdings 2</vt:lpstr>
      <vt:lpstr>Kapitał</vt:lpstr>
      <vt:lpstr>Graph</vt:lpstr>
      <vt:lpstr>Tendencje rozwoju kapitału ludzkiego oraz społecznego  w województwie podkarpackim w latach 2010-2020 </vt:lpstr>
      <vt:lpstr>Cel strategiczny Strategia rozwoju województwa – Podkarpackie 2020</vt:lpstr>
      <vt:lpstr>Kapitał ludzki</vt:lpstr>
      <vt:lpstr>Kapitał ludzki – pomiar (indicator-based)</vt:lpstr>
      <vt:lpstr>Kapitał ludzki   1. Demografia</vt:lpstr>
      <vt:lpstr>1. Proces depopulacji</vt:lpstr>
      <vt:lpstr>2. Nasilenie procesu starzenia się ludności Struktura ludności według ekonomicznych grup wieku</vt:lpstr>
      <vt:lpstr>3. Tendencje spadkowe: przyrost naturalny, liczba urodzeń</vt:lpstr>
      <vt:lpstr>4. Ruchy migracyjne – odpływ ludności</vt:lpstr>
      <vt:lpstr>4. Wewnętrzne migracje na pobyt stały – kierunki napływu i odpływu (2010-2020)</vt:lpstr>
      <vt:lpstr>Kapitał ludzki   2. Zdrowie</vt:lpstr>
      <vt:lpstr>Przeciętne trwanie życia</vt:lpstr>
      <vt:lpstr>Zdrowie (choroby cywilizacyjne)</vt:lpstr>
      <vt:lpstr>Zdrowie publiczne</vt:lpstr>
      <vt:lpstr>Kapitał ludzki   3. Edukacja</vt:lpstr>
      <vt:lpstr>Poprawa dostępności opieki przedszkolnej</vt:lpstr>
      <vt:lpstr>Wysoka jakość kształcenia na poziomie ponadpodstawowym (zdawalność egzaminów maturalnych)</vt:lpstr>
      <vt:lpstr>Relatywnie silniejsze ukierunkowanie na kształcenie techniczne i zawodowe (struktura absolwentów)</vt:lpstr>
      <vt:lpstr>Kształcenie na poziomie wyższym</vt:lpstr>
      <vt:lpstr>Niska aktywność dorosłych w kształceniu</vt:lpstr>
      <vt:lpstr>Niższy odsetek ludności w wieku 15 lat i więcej posiadający wykształcenie wyższe</vt:lpstr>
      <vt:lpstr>Kapitał ludzki   4. Rynek pracy</vt:lpstr>
      <vt:lpstr>  Trudności z zagospodarowaniem kapitału ludzkiego  Wskaźnik zatrudnienia osób w wieku 15 lat i więcej (%)</vt:lpstr>
      <vt:lpstr>  Trudności z zagospodarowaniem kapitału ludzkiego  Stopa bezrobocia (%)</vt:lpstr>
      <vt:lpstr> Trudności w aktywizacji osób bezrobotnych Odsetek długotrwale bezrobotnych (rejestrowanych)</vt:lpstr>
      <vt:lpstr>Niższe kompetencje przedsiębiorcze Osoby fizyczne prowadzące działalność gospodarczą na 1000 ludności</vt:lpstr>
      <vt:lpstr>Kapitał ludzki   Podsumowanie</vt:lpstr>
      <vt:lpstr>Kapitał ludzki w województwach 2010-2020 </vt:lpstr>
      <vt:lpstr>Kapitał ludzki w województwach 2010-2020</vt:lpstr>
      <vt:lpstr>Kapitał społeczny  </vt:lpstr>
      <vt:lpstr>Kapitał społeczny</vt:lpstr>
      <vt:lpstr>Kapitał społeczny – pomiar (indicator based)</vt:lpstr>
      <vt:lpstr>Zaufanie społeczne</vt:lpstr>
      <vt:lpstr>Silny kapitał społeczny wiążący</vt:lpstr>
      <vt:lpstr>Rosnąca aktywność obywatelska mieszkańców</vt:lpstr>
      <vt:lpstr>Kapitał społeczny behawioralny Frekwencja w wyborach do organów JST (I tura)</vt:lpstr>
      <vt:lpstr>Podsumowanie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kuba kuba</dc:creator>
  <cp:lastModifiedBy>Stachurska Justyna</cp:lastModifiedBy>
  <cp:revision>1027</cp:revision>
  <cp:lastPrinted>2021-12-08T07:20:41Z</cp:lastPrinted>
  <dcterms:created xsi:type="dcterms:W3CDTF">2013-02-18T15:52:41Z</dcterms:created>
  <dcterms:modified xsi:type="dcterms:W3CDTF">2021-12-16T11:07:55Z</dcterms:modified>
</cp:coreProperties>
</file>